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.xml" ContentType="application/vnd.openxmlformats-officedocument.presentationml.tags+xml"/>
  <Override PartName="/ppt/notesSlides/notesSlide10.xml" ContentType="application/vnd.openxmlformats-officedocument.presentationml.notesSlide+xml"/>
  <Override PartName="/ppt/tags/tag2.xml" ContentType="application/vnd.openxmlformats-officedocument.presentationml.tags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0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1.xml" ContentType="application/vnd.openxmlformats-officedocument.presentationml.notesSl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2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23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ags/tag3.xml" ContentType="application/vnd.openxmlformats-officedocument.presentationml.tags+xml"/>
  <Override PartName="/ppt/notesSlides/notesSlide26.xml" ContentType="application/vnd.openxmlformats-officedocument.presentationml.notesSlide+xml"/>
  <Override PartName="/ppt/tags/tag4.xml" ContentType="application/vnd.openxmlformats-officedocument.presentationml.tags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tags/tag5.xml" ContentType="application/vnd.openxmlformats-officedocument.presentationml.tags+xml"/>
  <Override PartName="/ppt/charts/chart10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1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1" r:id="rId1"/>
  </p:sldMasterIdLst>
  <p:notesMasterIdLst>
    <p:notesMasterId r:id="rId50"/>
  </p:notesMasterIdLst>
  <p:sldIdLst>
    <p:sldId id="368" r:id="rId2"/>
    <p:sldId id="369" r:id="rId3"/>
    <p:sldId id="370" r:id="rId4"/>
    <p:sldId id="405" r:id="rId5"/>
    <p:sldId id="406" r:id="rId6"/>
    <p:sldId id="407" r:id="rId7"/>
    <p:sldId id="408" r:id="rId8"/>
    <p:sldId id="448" r:id="rId9"/>
    <p:sldId id="428" r:id="rId10"/>
    <p:sldId id="431" r:id="rId11"/>
    <p:sldId id="432" r:id="rId12"/>
    <p:sldId id="434" r:id="rId13"/>
    <p:sldId id="410" r:id="rId14"/>
    <p:sldId id="412" r:id="rId15"/>
    <p:sldId id="462" r:id="rId16"/>
    <p:sldId id="480" r:id="rId17"/>
    <p:sldId id="478" r:id="rId18"/>
    <p:sldId id="479" r:id="rId19"/>
    <p:sldId id="411" r:id="rId20"/>
    <p:sldId id="476" r:id="rId21"/>
    <p:sldId id="413" r:id="rId22"/>
    <p:sldId id="373" r:id="rId23"/>
    <p:sldId id="402" r:id="rId24"/>
    <p:sldId id="374" r:id="rId25"/>
    <p:sldId id="423" r:id="rId26"/>
    <p:sldId id="400" r:id="rId27"/>
    <p:sldId id="401" r:id="rId28"/>
    <p:sldId id="456" r:id="rId29"/>
    <p:sldId id="468" r:id="rId30"/>
    <p:sldId id="469" r:id="rId31"/>
    <p:sldId id="470" r:id="rId32"/>
    <p:sldId id="472" r:id="rId33"/>
    <p:sldId id="475" r:id="rId34"/>
    <p:sldId id="471" r:id="rId35"/>
    <p:sldId id="474" r:id="rId36"/>
    <p:sldId id="437" r:id="rId37"/>
    <p:sldId id="439" r:id="rId38"/>
    <p:sldId id="440" r:id="rId39"/>
    <p:sldId id="414" r:id="rId40"/>
    <p:sldId id="452" r:id="rId41"/>
    <p:sldId id="453" r:id="rId42"/>
    <p:sldId id="455" r:id="rId43"/>
    <p:sldId id="449" r:id="rId44"/>
    <p:sldId id="461" r:id="rId45"/>
    <p:sldId id="420" r:id="rId46"/>
    <p:sldId id="421" r:id="rId47"/>
    <p:sldId id="422" r:id="rId48"/>
    <p:sldId id="392" r:id="rId49"/>
  </p:sldIdLst>
  <p:sldSz cx="11704638" cy="658336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073" userDrawn="1">
          <p15:clr>
            <a:srgbClr val="A4A3A4"/>
          </p15:clr>
        </p15:guide>
        <p15:guide id="2" pos="368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raig Hayward" initials="CH" lastIdx="1" clrIdx="0">
    <p:extLst/>
  </p:cmAuthor>
  <p:cmAuthor id="2" name="Hua, Linda" initials="HL [2]" lastIdx="1" clrIdx="1"/>
  <p:cmAuthor id="3" name="Serwin, Lynn" initials="SL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6CCE8FF-94C7-4A7E-BED4-BB70B391B215}">
  <a:tblStyle styleId="{E6CCE8FF-94C7-4A7E-BED4-BB70B391B215}" styleName="Table_0"/>
  <a:tblStyle styleId="{0DE709E2-AE2A-47F8-95E6-D0A2083C72AE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E8ECF4"/>
          </a:solidFill>
        </a:fill>
      </a:tcStyle>
    </a:wholeTbl>
    <a:band1H>
      <a:tcStyle>
        <a:tcBdr/>
        <a:fill>
          <a:solidFill>
            <a:srgbClr val="CFD7E7"/>
          </a:solidFill>
        </a:fill>
      </a:tcStyle>
    </a:band1H>
    <a:band1V>
      <a:tcStyle>
        <a:tcBdr/>
        <a:fill>
          <a:solidFill>
            <a:srgbClr val="CFD7E7"/>
          </a:solidFill>
        </a:fill>
      </a:tcStyle>
    </a:band1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42" autoAdjust="0"/>
    <p:restoredTop sz="92658" autoAdjust="0"/>
  </p:normalViewPr>
  <p:slideViewPr>
    <p:cSldViewPr snapToGrid="0" showGuides="1">
      <p:cViewPr varScale="1">
        <p:scale>
          <a:sx n="111" d="100"/>
          <a:sy n="111" d="100"/>
        </p:scale>
        <p:origin x="1104" y="102"/>
      </p:cViewPr>
      <p:guideLst>
        <p:guide orient="horz" pos="2073"/>
        <p:guide pos="368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2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hayward\Documents\RP%20Group\Multiple%20Measures\2017.11\Decay%20function\Math\GPA%20decay%20function%20v%203.21%20-%20Math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hayward\Documents\RP%20Group\Multiple%20Measures\2017.11\Decay%20function\English\GPA%20decay%20function%20v%203.1%20-%20English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hayward\Documents\RP%20Group\Multiple%20Measures\2017.11\Throughput%20analyses%20for%20MMAP%20nod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oc9x\Documents\RP%20Group\Multiple%20Measures\2017.11\Throughput%20analyses%20for%20MMAP%20nod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oc9x\Documents\Misc\ACER\DWM\Metrics%20integration\Ed%20Goal%20Distribution%20Fall%202016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oc9x\Documents\RP%20Group\Multiple%20Measures\2017.11\Throughput%20analyses%20for%20MMAP%20node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lang="en-US" sz="2400" b="0" i="0" u="none" strike="noStrike" cap="none" dirty="0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2400" b="0" i="0" u="none" strike="noStrike" cap="none" dirty="0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rPr>
              <a:t>HS to CCC Math transition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bg1">
                        <a:lumMod val="50000"/>
                      </a:schemeClr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Jump ≥ 2 levels</c:v>
                </c:pt>
                <c:pt idx="1">
                  <c:v>Jump 1  level</c:v>
                </c:pt>
                <c:pt idx="2">
                  <c:v>Normal progress </c:v>
                </c:pt>
                <c:pt idx="3">
                  <c:v>Repeat level</c:v>
                </c:pt>
                <c:pt idx="4">
                  <c:v>Repeat 2 levels</c:v>
                </c:pt>
                <c:pt idx="5">
                  <c:v>Repeat 3 levels</c:v>
                </c:pt>
                <c:pt idx="6">
                  <c:v>Repeat ≥4  levels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0.03</c:v>
                </c:pt>
                <c:pt idx="1">
                  <c:v>7.0000000000000007E-2</c:v>
                </c:pt>
                <c:pt idx="2">
                  <c:v>0.12</c:v>
                </c:pt>
                <c:pt idx="3">
                  <c:v>0.31</c:v>
                </c:pt>
                <c:pt idx="4">
                  <c:v>0.19</c:v>
                </c:pt>
                <c:pt idx="5">
                  <c:v>0.15</c:v>
                </c:pt>
                <c:pt idx="6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84-458A-804C-6B92654057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32859088"/>
        <c:axId val="-59683616"/>
      </c:barChart>
      <c:catAx>
        <c:axId val="-1328590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>
                    <a:lumMod val="50000"/>
                  </a:schemeClr>
                </a:solidFill>
              </a:defRPr>
            </a:pPr>
            <a:endParaRPr lang="en-US"/>
          </a:p>
        </c:txPr>
        <c:crossAx val="-59683616"/>
        <c:crosses val="autoZero"/>
        <c:auto val="1"/>
        <c:lblAlgn val="ctr"/>
        <c:lblOffset val="100"/>
        <c:noMultiLvlLbl val="0"/>
      </c:catAx>
      <c:valAx>
        <c:axId val="-5968361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-1328590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0" i="0" u="none" strike="noStrike" kern="1200" spc="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bg1">
                    <a:lumMod val="50000"/>
                  </a:schemeClr>
                </a:solidFill>
              </a:rPr>
              <a:t>Decay function of the predictive validity of HSGPA for success in first community college math class - Overall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0" i="0" u="none" strike="noStrike" kern="1200" spc="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'Years delay - overall'!$A$4</c:f>
              <c:strCache>
                <c:ptCount val="1"/>
                <c:pt idx="0">
                  <c:v>Predictive validity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numFmt formatCode="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'Years delay - overall'!$B$3:$L$3</c:f>
              <c:strCache>
                <c:ptCount val="11"/>
                <c:pt idx="0">
                  <c:v>0 Years Delay</c:v>
                </c:pt>
                <c:pt idx="1">
                  <c:v>1 Year Delay</c:v>
                </c:pt>
                <c:pt idx="2">
                  <c:v>2 Years Delay</c:v>
                </c:pt>
                <c:pt idx="3">
                  <c:v>3 Years Delay</c:v>
                </c:pt>
                <c:pt idx="4">
                  <c:v>4 Years Delay</c:v>
                </c:pt>
                <c:pt idx="5">
                  <c:v>5 Years Delay</c:v>
                </c:pt>
                <c:pt idx="6">
                  <c:v>6 Years Delay</c:v>
                </c:pt>
                <c:pt idx="7">
                  <c:v>7 Years Delay</c:v>
                </c:pt>
                <c:pt idx="8">
                  <c:v>8 Years Delay</c:v>
                </c:pt>
                <c:pt idx="9">
                  <c:v>9 Years Delay</c:v>
                </c:pt>
                <c:pt idx="10">
                  <c:v>10+ Years Delay</c:v>
                </c:pt>
              </c:strCache>
            </c:strRef>
          </c:cat>
          <c:val>
            <c:numRef>
              <c:f>'Years delay - overall'!$B$4:$L$4</c:f>
              <c:numCache>
                <c:formatCode>General</c:formatCode>
                <c:ptCount val="11"/>
                <c:pt idx="0">
                  <c:v>0.33</c:v>
                </c:pt>
                <c:pt idx="1">
                  <c:v>0.318</c:v>
                </c:pt>
                <c:pt idx="2">
                  <c:v>0.26700000000000002</c:v>
                </c:pt>
                <c:pt idx="3">
                  <c:v>0.224</c:v>
                </c:pt>
                <c:pt idx="4">
                  <c:v>0.23</c:v>
                </c:pt>
                <c:pt idx="5">
                  <c:v>0.22500000000000001</c:v>
                </c:pt>
                <c:pt idx="6">
                  <c:v>0.2</c:v>
                </c:pt>
                <c:pt idx="7">
                  <c:v>0.22500000000000001</c:v>
                </c:pt>
                <c:pt idx="8">
                  <c:v>0.152</c:v>
                </c:pt>
                <c:pt idx="9">
                  <c:v>0.29299999999999998</c:v>
                </c:pt>
                <c:pt idx="10">
                  <c:v>0.27200000000000002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B3A-47F5-88C9-4E677F5F4595}"/>
            </c:ext>
          </c:extLst>
        </c:ser>
        <c:ser>
          <c:idx val="1"/>
          <c:order val="1"/>
          <c:tx>
            <c:strRef>
              <c:f>'Years delay - overall'!$A$5</c:f>
              <c:strCache>
                <c:ptCount val="1"/>
                <c:pt idx="0">
                  <c:v>Average Accuplacer Predictive Validity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'Years delay - overall'!$B$3:$L$3</c:f>
              <c:strCache>
                <c:ptCount val="11"/>
                <c:pt idx="0">
                  <c:v>0 Years Delay</c:v>
                </c:pt>
                <c:pt idx="1">
                  <c:v>1 Year Delay</c:v>
                </c:pt>
                <c:pt idx="2">
                  <c:v>2 Years Delay</c:v>
                </c:pt>
                <c:pt idx="3">
                  <c:v>3 Years Delay</c:v>
                </c:pt>
                <c:pt idx="4">
                  <c:v>4 Years Delay</c:v>
                </c:pt>
                <c:pt idx="5">
                  <c:v>5 Years Delay</c:v>
                </c:pt>
                <c:pt idx="6">
                  <c:v>6 Years Delay</c:v>
                </c:pt>
                <c:pt idx="7">
                  <c:v>7 Years Delay</c:v>
                </c:pt>
                <c:pt idx="8">
                  <c:v>8 Years Delay</c:v>
                </c:pt>
                <c:pt idx="9">
                  <c:v>9 Years Delay</c:v>
                </c:pt>
                <c:pt idx="10">
                  <c:v>10+ Years Delay</c:v>
                </c:pt>
              </c:strCache>
            </c:strRef>
          </c:cat>
          <c:val>
            <c:numRef>
              <c:f>'Years delay - overall'!$B$5:$L$5</c:f>
              <c:numCache>
                <c:formatCode>General</c:formatCode>
                <c:ptCount val="11"/>
                <c:pt idx="0">
                  <c:v>0.2</c:v>
                </c:pt>
                <c:pt idx="1">
                  <c:v>0.2</c:v>
                </c:pt>
                <c:pt idx="2">
                  <c:v>0.2</c:v>
                </c:pt>
                <c:pt idx="3">
                  <c:v>0.2</c:v>
                </c:pt>
                <c:pt idx="4">
                  <c:v>0.2</c:v>
                </c:pt>
                <c:pt idx="5">
                  <c:v>0.2</c:v>
                </c:pt>
                <c:pt idx="6">
                  <c:v>0.2</c:v>
                </c:pt>
                <c:pt idx="7">
                  <c:v>0.2</c:v>
                </c:pt>
                <c:pt idx="8">
                  <c:v>0.2</c:v>
                </c:pt>
                <c:pt idx="9">
                  <c:v>0.2</c:v>
                </c:pt>
                <c:pt idx="10">
                  <c:v>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B3A-47F5-88C9-4E677F5F45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128097584"/>
        <c:axId val="-128817136"/>
      </c:lineChart>
      <c:catAx>
        <c:axId val="-1280975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dirty="0">
                    <a:solidFill>
                      <a:schemeClr val="bg1">
                        <a:lumMod val="50000"/>
                      </a:schemeClr>
                    </a:solidFill>
                  </a:rPr>
                  <a:t>Delay </a:t>
                </a:r>
                <a:r>
                  <a:rPr lang="en-US" sz="2000" dirty="0" smtClean="0">
                    <a:solidFill>
                      <a:schemeClr val="bg1">
                        <a:lumMod val="50000"/>
                      </a:schemeClr>
                    </a:solidFill>
                  </a:rPr>
                  <a:t>Between </a:t>
                </a:r>
                <a:r>
                  <a:rPr lang="en-US" sz="2000" dirty="0">
                    <a:solidFill>
                      <a:schemeClr val="bg1">
                        <a:lumMod val="50000"/>
                      </a:schemeClr>
                    </a:solidFill>
                  </a:rPr>
                  <a:t>High School Graduation and College Entry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28817136"/>
        <c:crosses val="autoZero"/>
        <c:auto val="1"/>
        <c:lblAlgn val="ctr"/>
        <c:lblOffset val="100"/>
        <c:noMultiLvlLbl val="0"/>
      </c:catAx>
      <c:valAx>
        <c:axId val="-12881713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>
                    <a:solidFill>
                      <a:schemeClr val="bg1">
                        <a:lumMod val="50000"/>
                      </a:schemeClr>
                    </a:solidFill>
                  </a:rPr>
                  <a:t>Correlation of HS GPA with CC Math Grade</a:t>
                </a:r>
              </a:p>
            </c:rich>
          </c:tx>
          <c:layout>
            <c:manualLayout>
              <c:xMode val="edge"/>
              <c:yMode val="edge"/>
              <c:x val="1.1979374693533801E-2"/>
              <c:y val="0.1038396008461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28097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Decay function of the predictive validity of HSGPA for success in first community college English class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'Years delay - overall'!$A$4</c:f>
              <c:strCache>
                <c:ptCount val="1"/>
                <c:pt idx="0">
                  <c:v>High School GPA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numFmt formatCode="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'Years delay - Transfer level'!$B$3:$L$3</c:f>
              <c:strCache>
                <c:ptCount val="11"/>
                <c:pt idx="0">
                  <c:v>0 Years Delay</c:v>
                </c:pt>
                <c:pt idx="1">
                  <c:v>1 Year Delay</c:v>
                </c:pt>
                <c:pt idx="2">
                  <c:v>2 Years Delay</c:v>
                </c:pt>
                <c:pt idx="3">
                  <c:v>3 Years Delay</c:v>
                </c:pt>
                <c:pt idx="4">
                  <c:v>4 Years Delay</c:v>
                </c:pt>
                <c:pt idx="5">
                  <c:v>5 Years Delay</c:v>
                </c:pt>
                <c:pt idx="6">
                  <c:v>6 Years Delay</c:v>
                </c:pt>
                <c:pt idx="7">
                  <c:v>7 Years Delay</c:v>
                </c:pt>
                <c:pt idx="8">
                  <c:v>8 Years Delay</c:v>
                </c:pt>
                <c:pt idx="9">
                  <c:v>9 Years Delay</c:v>
                </c:pt>
                <c:pt idx="10">
                  <c:v>10+ Years Delay</c:v>
                </c:pt>
              </c:strCache>
            </c:strRef>
          </c:cat>
          <c:val>
            <c:numRef>
              <c:f>'Years delay - Transfer level'!$B$4:$L$4</c:f>
              <c:numCache>
                <c:formatCode>General</c:formatCode>
                <c:ptCount val="11"/>
                <c:pt idx="0">
                  <c:v>0.33300000000000002</c:v>
                </c:pt>
                <c:pt idx="1">
                  <c:v>0.32700000000000001</c:v>
                </c:pt>
                <c:pt idx="2">
                  <c:v>0.27900000000000003</c:v>
                </c:pt>
                <c:pt idx="3">
                  <c:v>0.23899999999999999</c:v>
                </c:pt>
                <c:pt idx="4">
                  <c:v>0.217</c:v>
                </c:pt>
                <c:pt idx="5">
                  <c:v>0.214</c:v>
                </c:pt>
                <c:pt idx="6">
                  <c:v>0.20899999999999999</c:v>
                </c:pt>
                <c:pt idx="7">
                  <c:v>0.185</c:v>
                </c:pt>
                <c:pt idx="8">
                  <c:v>0.189</c:v>
                </c:pt>
                <c:pt idx="9">
                  <c:v>0.13800000000000001</c:v>
                </c:pt>
                <c:pt idx="10">
                  <c:v>0.13155248618784501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A29-4107-B978-E243AD294247}"/>
            </c:ext>
          </c:extLst>
        </c:ser>
        <c:ser>
          <c:idx val="1"/>
          <c:order val="1"/>
          <c:tx>
            <c:strRef>
              <c:f>'Years delay - overall'!$A$5</c:f>
              <c:strCache>
                <c:ptCount val="1"/>
                <c:pt idx="0">
                  <c:v>Average Accuplacer Predictive Validity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'Years delay - Transfer level'!$B$3:$L$3</c:f>
              <c:strCache>
                <c:ptCount val="11"/>
                <c:pt idx="0">
                  <c:v>0 Years Delay</c:v>
                </c:pt>
                <c:pt idx="1">
                  <c:v>1 Year Delay</c:v>
                </c:pt>
                <c:pt idx="2">
                  <c:v>2 Years Delay</c:v>
                </c:pt>
                <c:pt idx="3">
                  <c:v>3 Years Delay</c:v>
                </c:pt>
                <c:pt idx="4">
                  <c:v>4 Years Delay</c:v>
                </c:pt>
                <c:pt idx="5">
                  <c:v>5 Years Delay</c:v>
                </c:pt>
                <c:pt idx="6">
                  <c:v>6 Years Delay</c:v>
                </c:pt>
                <c:pt idx="7">
                  <c:v>7 Years Delay</c:v>
                </c:pt>
                <c:pt idx="8">
                  <c:v>8 Years Delay</c:v>
                </c:pt>
                <c:pt idx="9">
                  <c:v>9 Years Delay</c:v>
                </c:pt>
                <c:pt idx="10">
                  <c:v>10+ Years Delay</c:v>
                </c:pt>
              </c:strCache>
            </c:strRef>
          </c:cat>
          <c:val>
            <c:numRef>
              <c:f>'Years delay - overall'!$B$5:$L$5</c:f>
              <c:numCache>
                <c:formatCode>General</c:formatCode>
                <c:ptCount val="11"/>
                <c:pt idx="0">
                  <c:v>0.1</c:v>
                </c:pt>
                <c:pt idx="1">
                  <c:v>0.1</c:v>
                </c:pt>
                <c:pt idx="2">
                  <c:v>0.1</c:v>
                </c:pt>
                <c:pt idx="3">
                  <c:v>0.1</c:v>
                </c:pt>
                <c:pt idx="4">
                  <c:v>0.1</c:v>
                </c:pt>
                <c:pt idx="5">
                  <c:v>0.1</c:v>
                </c:pt>
                <c:pt idx="6">
                  <c:v>0.1</c:v>
                </c:pt>
                <c:pt idx="7">
                  <c:v>0.1</c:v>
                </c:pt>
                <c:pt idx="8">
                  <c:v>0.1</c:v>
                </c:pt>
                <c:pt idx="9">
                  <c:v>0.1</c:v>
                </c:pt>
                <c:pt idx="10">
                  <c:v>0.1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A29-4107-B978-E243AD2942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128541376"/>
        <c:axId val="-66754112"/>
      </c:lineChart>
      <c:catAx>
        <c:axId val="-1285413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solidFill>
                      <a:schemeClr val="bg1">
                        <a:lumMod val="50000"/>
                      </a:schemeClr>
                    </a:solidFill>
                  </a:rPr>
                  <a:t>Delay between High School Graduation and College Entry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66754112"/>
        <c:crosses val="autoZero"/>
        <c:auto val="1"/>
        <c:lblAlgn val="ctr"/>
        <c:lblOffset val="100"/>
        <c:noMultiLvlLbl val="0"/>
      </c:catAx>
      <c:valAx>
        <c:axId val="-6675411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>
                    <a:solidFill>
                      <a:schemeClr val="bg1">
                        <a:lumMod val="50000"/>
                      </a:schemeClr>
                    </a:solidFill>
                  </a:rPr>
                  <a:t>Correlation of HS GPA with </a:t>
                </a:r>
                <a:r>
                  <a:rPr lang="en-US" sz="1400">
                    <a:solidFill>
                      <a:schemeClr val="bg1">
                        <a:lumMod val="50000"/>
                      </a:schemeClr>
                    </a:solidFill>
                  </a:rPr>
                  <a:t>CC English Grade</a:t>
                </a:r>
                <a:endParaRPr lang="en-US" sz="1400" dirty="0">
                  <a:solidFill>
                    <a:schemeClr val="bg1">
                      <a:lumMod val="50000"/>
                    </a:schemeClr>
                  </a:solidFill>
                </a:endParaRPr>
              </a:p>
            </c:rich>
          </c:tx>
          <c:layout>
            <c:manualLayout>
              <c:xMode val="edge"/>
              <c:yMode val="edge"/>
              <c:x val="4.20623767577432E-3"/>
              <c:y val="0.10914185608519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2854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Accuplacer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Transfer</c:v>
                </c:pt>
                <c:pt idx="1">
                  <c:v>1 level below</c:v>
                </c:pt>
                <c:pt idx="2">
                  <c:v>2 levels below</c:v>
                </c:pt>
                <c:pt idx="3">
                  <c:v>3 levels below</c:v>
                </c:pt>
                <c:pt idx="4">
                  <c:v>4 levels below</c:v>
                </c:pt>
              </c:strCache>
            </c:strRef>
          </c:cat>
          <c:val>
            <c:numRef>
              <c:f>Sheet1!$B$2:$B$6</c:f>
              <c:numCache>
                <c:formatCode>.00</c:formatCode>
                <c:ptCount val="5"/>
                <c:pt idx="0">
                  <c:v>0.1</c:v>
                </c:pt>
                <c:pt idx="1">
                  <c:v>0.12</c:v>
                </c:pt>
                <c:pt idx="2">
                  <c:v>0.12</c:v>
                </c:pt>
                <c:pt idx="3">
                  <c:v>0.12</c:v>
                </c:pt>
                <c:pt idx="4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FB-4AD0-8775-06502EE6618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11th Grade GPA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Transfer</c:v>
                </c:pt>
                <c:pt idx="1">
                  <c:v>1 level below</c:v>
                </c:pt>
                <c:pt idx="2">
                  <c:v>2 levels below</c:v>
                </c:pt>
                <c:pt idx="3">
                  <c:v>3 levels below</c:v>
                </c:pt>
                <c:pt idx="4">
                  <c:v>4 levels below</c:v>
                </c:pt>
              </c:strCache>
            </c:strRef>
          </c:cat>
          <c:val>
            <c:numRef>
              <c:f>Sheet1!$C$2:$C$6</c:f>
              <c:numCache>
                <c:formatCode>.00</c:formatCode>
                <c:ptCount val="5"/>
                <c:pt idx="0">
                  <c:v>0.27</c:v>
                </c:pt>
                <c:pt idx="1">
                  <c:v>0.24</c:v>
                </c:pt>
                <c:pt idx="2">
                  <c:v>0.25</c:v>
                </c:pt>
                <c:pt idx="3">
                  <c:v>0.18</c:v>
                </c:pt>
                <c:pt idx="4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DFB-4AD0-8775-06502EE661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32282000"/>
        <c:axId val="-238273344"/>
      </c:barChart>
      <c:catAx>
        <c:axId val="-132282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38273344"/>
        <c:crosses val="autoZero"/>
        <c:auto val="1"/>
        <c:lblAlgn val="ctr"/>
        <c:lblOffset val="100"/>
        <c:noMultiLvlLbl val="0"/>
      </c:catAx>
      <c:valAx>
        <c:axId val="-238273344"/>
        <c:scaling>
          <c:orientation val="minMax"/>
          <c:max val="0.3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2282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010253192784401E-2"/>
          <c:y val="4.9172569509492399E-2"/>
          <c:w val="0.89005851866565"/>
          <c:h val="0.736272111647644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Accuplacer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Transfer - STEM</c:v>
                </c:pt>
                <c:pt idx="1">
                  <c:v>Transfer – Stats</c:v>
                </c:pt>
                <c:pt idx="2">
                  <c:v>Transfer – GEM</c:v>
                </c:pt>
                <c:pt idx="3">
                  <c:v>1 level below</c:v>
                </c:pt>
                <c:pt idx="4">
                  <c:v>2 levels below</c:v>
                </c:pt>
                <c:pt idx="5">
                  <c:v>3 levels below</c:v>
                </c:pt>
                <c:pt idx="6">
                  <c:v>4 levels below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0.19</c:v>
                </c:pt>
                <c:pt idx="1">
                  <c:v>0.16</c:v>
                </c:pt>
                <c:pt idx="2">
                  <c:v>0.09</c:v>
                </c:pt>
                <c:pt idx="3">
                  <c:v>0.21</c:v>
                </c:pt>
                <c:pt idx="4">
                  <c:v>0.11</c:v>
                </c:pt>
                <c:pt idx="5">
                  <c:v>0.11</c:v>
                </c:pt>
                <c:pt idx="6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A2-44BA-BE4A-9B4832F4182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11th Grade GPA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Transfer - STEM</c:v>
                </c:pt>
                <c:pt idx="1">
                  <c:v>Transfer – Stats</c:v>
                </c:pt>
                <c:pt idx="2">
                  <c:v>Transfer – GEM</c:v>
                </c:pt>
                <c:pt idx="3">
                  <c:v>1 level below</c:v>
                </c:pt>
                <c:pt idx="4">
                  <c:v>2 levels below</c:v>
                </c:pt>
                <c:pt idx="5">
                  <c:v>3 levels below</c:v>
                </c:pt>
                <c:pt idx="6">
                  <c:v>4 levels below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0.24</c:v>
                </c:pt>
                <c:pt idx="1">
                  <c:v>0.31</c:v>
                </c:pt>
                <c:pt idx="2">
                  <c:v>0.26</c:v>
                </c:pt>
                <c:pt idx="3">
                  <c:v>0.28000000000000003</c:v>
                </c:pt>
                <c:pt idx="4">
                  <c:v>0.26</c:v>
                </c:pt>
                <c:pt idx="5">
                  <c:v>0.23</c:v>
                </c:pt>
                <c:pt idx="6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9A2-44BA-BE4A-9B4832F418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32759840"/>
        <c:axId val="-132757520"/>
      </c:barChart>
      <c:catAx>
        <c:axId val="-132759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2757520"/>
        <c:crosses val="autoZero"/>
        <c:auto val="1"/>
        <c:lblAlgn val="ctr"/>
        <c:lblOffset val="100"/>
        <c:noMultiLvlLbl val="0"/>
      </c:catAx>
      <c:valAx>
        <c:axId val="-132757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2759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One-year English throughput rate by placement level for students with less than a 1.9 high school GPA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'HS 11 GPA &lt; 1.9'!$A$2</c:f>
              <c:strCache>
                <c:ptCount val="1"/>
                <c:pt idx="0">
                  <c:v>One-year throughput rate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'HS 11 GPA &lt; 1.9'!$B$1:$F$1</c:f>
              <c:strCache>
                <c:ptCount val="5"/>
                <c:pt idx="0">
                  <c:v>Transfer-level</c:v>
                </c:pt>
                <c:pt idx="1">
                  <c:v>One-level below</c:v>
                </c:pt>
                <c:pt idx="2">
                  <c:v>Two-levels below</c:v>
                </c:pt>
                <c:pt idx="3">
                  <c:v>Three-levels below</c:v>
                </c:pt>
                <c:pt idx="4">
                  <c:v>Four-levels below</c:v>
                </c:pt>
              </c:strCache>
            </c:strRef>
          </c:cat>
          <c:val>
            <c:numRef>
              <c:f>'HS 11 GPA &lt; 1.9'!$B$2:$F$2</c:f>
              <c:numCache>
                <c:formatCode>0%</c:formatCode>
                <c:ptCount val="5"/>
                <c:pt idx="0">
                  <c:v>0.42984934086629001</c:v>
                </c:pt>
                <c:pt idx="1">
                  <c:v>0.12801654792001799</c:v>
                </c:pt>
                <c:pt idx="2">
                  <c:v>2.1749937857320399E-2</c:v>
                </c:pt>
                <c:pt idx="3">
                  <c:v>2.16216216216216E-3</c:v>
                </c:pt>
                <c:pt idx="4">
                  <c:v>2.6109660574412498E-3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F1-49F4-9F7C-FEA41CD8C8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63290208"/>
        <c:axId val="-63322320"/>
      </c:barChart>
      <c:catAx>
        <c:axId val="-63290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63322320"/>
        <c:crosses val="autoZero"/>
        <c:auto val="1"/>
        <c:lblAlgn val="ctr"/>
        <c:lblOffset val="100"/>
        <c:noMultiLvlLbl val="0"/>
      </c:catAx>
      <c:valAx>
        <c:axId val="-6332232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63290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0" i="0" baseline="0" dirty="0">
                <a:solidFill>
                  <a:schemeClr val="bg1">
                    <a:lumMod val="50000"/>
                  </a:schemeClr>
                </a:solidFill>
                <a:effectLst/>
              </a:rPr>
              <a:t>One-year  Math throughput rate by placement level for students with less than a 2.3 high school GPA </a:t>
            </a:r>
            <a:endParaRPr lang="en-US" sz="2000" dirty="0">
              <a:solidFill>
                <a:schemeClr val="bg1">
                  <a:lumMod val="50000"/>
                </a:schemeClr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'Stats HS 11 GPA &lt; 2.3 (2)'!$A$2</c:f>
              <c:strCache>
                <c:ptCount val="1"/>
                <c:pt idx="0">
                  <c:v>One-year throughput rate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'Stats HS 11 GPA &lt; 2.3 (2)'!$B$1:$F$1</c:f>
              <c:strCache>
                <c:ptCount val="5"/>
                <c:pt idx="0">
                  <c:v>Transfer-level</c:v>
                </c:pt>
                <c:pt idx="1">
                  <c:v>One-level below</c:v>
                </c:pt>
                <c:pt idx="2">
                  <c:v>Two-levels below</c:v>
                </c:pt>
                <c:pt idx="3">
                  <c:v>Three-levels below</c:v>
                </c:pt>
                <c:pt idx="4">
                  <c:v>Four-levels below</c:v>
                </c:pt>
              </c:strCache>
            </c:strRef>
          </c:cat>
          <c:val>
            <c:numRef>
              <c:f>'Stats HS 11 GPA &lt; 2.3 (2)'!$B$2:$F$2</c:f>
              <c:numCache>
                <c:formatCode>0%</c:formatCode>
                <c:ptCount val="5"/>
                <c:pt idx="0">
                  <c:v>0.4</c:v>
                </c:pt>
                <c:pt idx="1">
                  <c:v>0.101809954751131</c:v>
                </c:pt>
                <c:pt idx="2">
                  <c:v>2.2624434389140299E-2</c:v>
                </c:pt>
                <c:pt idx="3">
                  <c:v>2.2624434389140299E-2</c:v>
                </c:pt>
                <c:pt idx="4">
                  <c:v>1.1312217194570101E-2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82-43B5-B204-95E9DFCB07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62962800"/>
        <c:axId val="-62961024"/>
      </c:barChart>
      <c:catAx>
        <c:axId val="-62962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62961024"/>
        <c:crosses val="autoZero"/>
        <c:auto val="1"/>
        <c:lblAlgn val="ctr"/>
        <c:lblOffset val="100"/>
        <c:noMultiLvlLbl val="0"/>
      </c:catAx>
      <c:valAx>
        <c:axId val="-62961024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62962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Ed.</a:t>
            </a:r>
            <a:r>
              <a:rPr lang="en-US" sz="2000" baseline="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baseline="0" dirty="0">
                <a:solidFill>
                  <a:schemeClr val="bg1">
                    <a:lumMod val="50000"/>
                  </a:schemeClr>
                </a:solidFill>
              </a:rPr>
              <a:t>Goals of Students Starting at One-level below in Math</a:t>
            </a: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4AA-4DEE-902A-DB848AC3E62C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94AA-4DEE-902A-DB848AC3E62C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4AA-4DEE-902A-DB848AC3E62C}"/>
              </c:ext>
            </c:extLst>
          </c:dPt>
          <c:dPt>
            <c:idx val="6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4AA-4DEE-902A-DB848AC3E62C}"/>
              </c:ext>
            </c:extLst>
          </c:dPt>
          <c:dPt>
            <c:idx val="7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94AA-4DEE-902A-DB848AC3E62C}"/>
              </c:ext>
            </c:extLst>
          </c:dPt>
          <c:dPt>
            <c:idx val="8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4AA-4DEE-902A-DB848AC3E62C}"/>
              </c:ext>
            </c:extLst>
          </c:dPt>
          <c:dPt>
            <c:idx val="9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94AA-4DEE-902A-DB848AC3E62C}"/>
              </c:ext>
            </c:extLst>
          </c:dPt>
          <c:dPt>
            <c:idx val="10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4AA-4DEE-902A-DB848AC3E62C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Sheet1!$C$40:$C$53</c:f>
              <c:strCache>
                <c:ptCount val="14"/>
                <c:pt idx="0">
                  <c:v>Associate &amp; Transfer</c:v>
                </c:pt>
                <c:pt idx="1">
                  <c:v>Transfer, no Associate</c:v>
                </c:pt>
                <c:pt idx="2">
                  <c:v>Associate, no Transfer</c:v>
                </c:pt>
                <c:pt idx="3">
                  <c:v>Vocational Deg., no Transfer</c:v>
                </c:pt>
                <c:pt idx="4">
                  <c:v>Vocational Cert, no Transfer</c:v>
                </c:pt>
                <c:pt idx="5">
                  <c:v>Discover Career Interests</c:v>
                </c:pt>
                <c:pt idx="6">
                  <c:v>Acquire Job Skills</c:v>
                </c:pt>
                <c:pt idx="7">
                  <c:v>Update Job Skills</c:v>
                </c:pt>
                <c:pt idx="8">
                  <c:v>Maintain Cert/License</c:v>
                </c:pt>
                <c:pt idx="9">
                  <c:v>Personal Development</c:v>
                </c:pt>
                <c:pt idx="10">
                  <c:v>Basic Skills</c:v>
                </c:pt>
                <c:pt idx="11">
                  <c:v>High School or GED credits</c:v>
                </c:pt>
                <c:pt idx="12">
                  <c:v>Noncredit to Credit Courses</c:v>
                </c:pt>
                <c:pt idx="13">
                  <c:v>Coursework for University</c:v>
                </c:pt>
              </c:strCache>
            </c:strRef>
          </c:cat>
          <c:val>
            <c:numRef>
              <c:f>Sheet1!$D$40:$D$53</c:f>
              <c:numCache>
                <c:formatCode>0%</c:formatCode>
                <c:ptCount val="14"/>
                <c:pt idx="0">
                  <c:v>0.571832722788437</c:v>
                </c:pt>
                <c:pt idx="1">
                  <c:v>0.147510064923289</c:v>
                </c:pt>
                <c:pt idx="2">
                  <c:v>3.1010844728156399E-2</c:v>
                </c:pt>
                <c:pt idx="3">
                  <c:v>5.00525914910594E-3</c:v>
                </c:pt>
                <c:pt idx="4">
                  <c:v>5.0415291429400499E-3</c:v>
                </c:pt>
                <c:pt idx="5">
                  <c:v>2.68397954372348E-2</c:v>
                </c:pt>
                <c:pt idx="6">
                  <c:v>1.8606506836893799E-2</c:v>
                </c:pt>
                <c:pt idx="7">
                  <c:v>3.2280294512349898E-3</c:v>
                </c:pt>
                <c:pt idx="8">
                  <c:v>6.45605890246999E-3</c:v>
                </c:pt>
                <c:pt idx="9">
                  <c:v>2.9052265061114899E-2</c:v>
                </c:pt>
                <c:pt idx="10">
                  <c:v>1.7590947009539001E-2</c:v>
                </c:pt>
                <c:pt idx="11">
                  <c:v>9.3141344165971501E-2</c:v>
                </c:pt>
                <c:pt idx="12">
                  <c:v>1.2331797903594401E-3</c:v>
                </c:pt>
                <c:pt idx="13">
                  <c:v>4.3451452613252999E-2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AA-4DEE-902A-DB848AC3E6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63045600"/>
        <c:axId val="-63057152"/>
      </c:barChart>
      <c:catAx>
        <c:axId val="-63045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63057152"/>
        <c:crosses val="autoZero"/>
        <c:auto val="1"/>
        <c:lblAlgn val="ctr"/>
        <c:lblOffset val="100"/>
        <c:noMultiLvlLbl val="0"/>
      </c:catAx>
      <c:valAx>
        <c:axId val="-63057152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63045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0" i="0" baseline="0">
                <a:solidFill>
                  <a:schemeClr val="bg1">
                    <a:lumMod val="50000"/>
                  </a:schemeClr>
                </a:solidFill>
                <a:effectLst/>
              </a:rPr>
              <a:t>One-year BSTEM throughput rate by placement level for students with less than a 2.6 high school GPA and no HS precalculus</a:t>
            </a:r>
            <a:endParaRPr lang="en-US" sz="1600">
              <a:solidFill>
                <a:schemeClr val="bg1">
                  <a:lumMod val="50000"/>
                </a:schemeClr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'Precalculus &lt;2.6 GPA'!$A$2</c:f>
              <c:strCache>
                <c:ptCount val="1"/>
                <c:pt idx="0">
                  <c:v>One-year throughput rate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'Precalculus &lt;2.6 GPA'!$B$1:$F$1</c:f>
              <c:strCache>
                <c:ptCount val="5"/>
                <c:pt idx="0">
                  <c:v>Transfer-level</c:v>
                </c:pt>
                <c:pt idx="1">
                  <c:v>One-level below</c:v>
                </c:pt>
                <c:pt idx="2">
                  <c:v>Two-levels below</c:v>
                </c:pt>
                <c:pt idx="3">
                  <c:v>Three-levels below</c:v>
                </c:pt>
                <c:pt idx="4">
                  <c:v>Four-levels below</c:v>
                </c:pt>
              </c:strCache>
            </c:strRef>
          </c:cat>
          <c:val>
            <c:numRef>
              <c:f>'Precalculus &lt;2.6 GPA'!$B$2:$F$2</c:f>
              <c:numCache>
                <c:formatCode>0%</c:formatCode>
                <c:ptCount val="5"/>
                <c:pt idx="0">
                  <c:v>0.38</c:v>
                </c:pt>
                <c:pt idx="1">
                  <c:v>0.125</c:v>
                </c:pt>
                <c:pt idx="2">
                  <c:v>7.0000000000000001E-3</c:v>
                </c:pt>
                <c:pt idx="3">
                  <c:v>3.0000000000000001E-3</c:v>
                </c:pt>
                <c:pt idx="4">
                  <c:v>3.0000000000000001E-3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BE-405B-8DFD-8D46471F99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30158368"/>
        <c:axId val="-130156592"/>
      </c:barChart>
      <c:catAx>
        <c:axId val="-130158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0156592"/>
        <c:crosses val="autoZero"/>
        <c:auto val="1"/>
        <c:lblAlgn val="ctr"/>
        <c:lblOffset val="100"/>
        <c:noMultiLvlLbl val="0"/>
      </c:catAx>
      <c:valAx>
        <c:axId val="-130156592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0158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>
                <a:solidFill>
                  <a:schemeClr val="bg1">
                    <a:lumMod val="50000"/>
                  </a:schemeClr>
                </a:solidFill>
              </a:defRPr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Completion of transfer-level math before</a:t>
            </a:r>
            <a:r>
              <a:rPr lang="en-US" baseline="0" dirty="0">
                <a:solidFill>
                  <a:schemeClr val="bg1">
                    <a:lumMod val="50000"/>
                  </a:schemeClr>
                </a:solidFill>
              </a:rPr>
              <a:t> and after change by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assessment level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Fall 2013 Cohort_x000d_(Transfer Math in 2 years)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>
                        <a:lumMod val="50000"/>
                      </a:schemeClr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Three+ Levels Below</c:v>
                </c:pt>
                <c:pt idx="1">
                  <c:v>Two Levels Below</c:v>
                </c:pt>
                <c:pt idx="2">
                  <c:v>One Level Below</c:v>
                </c:pt>
                <c:pt idx="3">
                  <c:v>All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0.04</c:v>
                </c:pt>
                <c:pt idx="1">
                  <c:v>0.19</c:v>
                </c:pt>
                <c:pt idx="2">
                  <c:v>0.36</c:v>
                </c:pt>
                <c:pt idx="3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3E-4FAA-AD81-67C9DFEE0D9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Fall 2016 Cohort_x000d_(Transfer math completion 1 semester w/support)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>
                        <a:lumMod val="50000"/>
                      </a:schemeClr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Three+ Levels Below</c:v>
                </c:pt>
                <c:pt idx="1">
                  <c:v>Two Levels Below</c:v>
                </c:pt>
                <c:pt idx="2">
                  <c:v>One Level Below</c:v>
                </c:pt>
                <c:pt idx="3">
                  <c:v>All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0.56000000000000005</c:v>
                </c:pt>
                <c:pt idx="1">
                  <c:v>0.7</c:v>
                </c:pt>
                <c:pt idx="2">
                  <c:v>0.66</c:v>
                </c:pt>
                <c:pt idx="3">
                  <c:v>0.67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3E-4FAA-AD81-67C9DFEE0D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30229632"/>
        <c:axId val="-130228272"/>
      </c:barChart>
      <c:catAx>
        <c:axId val="-1302296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>
                    <a:lumMod val="50000"/>
                  </a:schemeClr>
                </a:solidFill>
              </a:defRPr>
            </a:pPr>
            <a:endParaRPr lang="en-US"/>
          </a:p>
        </c:txPr>
        <c:crossAx val="-130228272"/>
        <c:crosses val="autoZero"/>
        <c:auto val="1"/>
        <c:lblAlgn val="ctr"/>
        <c:lblOffset val="100"/>
        <c:noMultiLvlLbl val="0"/>
      </c:catAx>
      <c:valAx>
        <c:axId val="-13022827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>
                    <a:lumMod val="50000"/>
                  </a:schemeClr>
                </a:solidFill>
              </a:defRPr>
            </a:pPr>
            <a:endParaRPr lang="en-US"/>
          </a:p>
        </c:txPr>
        <c:crossAx val="-13022963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900">
              <a:solidFill>
                <a:schemeClr val="bg1">
                  <a:lumMod val="50000"/>
                </a:schemeClr>
              </a:solidFill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05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>
                <a:solidFill>
                  <a:schemeClr val="bg1">
                    <a:lumMod val="50000"/>
                  </a:schemeClr>
                </a:solidFill>
              </a:defRPr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Completion of transfer-level math before</a:t>
            </a:r>
            <a:r>
              <a:rPr lang="en-US" baseline="0" dirty="0">
                <a:solidFill>
                  <a:schemeClr val="bg1">
                    <a:lumMod val="50000"/>
                  </a:schemeClr>
                </a:solidFill>
              </a:rPr>
              <a:t> and after change by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ethnicity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9.2834022718669001E-2"/>
          <c:y val="0.17884687431030999"/>
          <c:w val="0.87522915300098802"/>
          <c:h val="0.607076349605578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Fall 2013 Cohort_x000d_(Transfer Math in 2 years)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>
                        <a:lumMod val="50000"/>
                      </a:schemeClr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Asian</c:v>
                </c:pt>
                <c:pt idx="1">
                  <c:v>African American</c:v>
                </c:pt>
                <c:pt idx="2">
                  <c:v>Hispanic</c:v>
                </c:pt>
                <c:pt idx="3">
                  <c:v>White</c:v>
                </c:pt>
                <c:pt idx="4">
                  <c:v>All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0.33</c:v>
                </c:pt>
                <c:pt idx="1">
                  <c:v>0.06</c:v>
                </c:pt>
                <c:pt idx="2">
                  <c:v>0.15</c:v>
                </c:pt>
                <c:pt idx="3">
                  <c:v>0.16</c:v>
                </c:pt>
                <c:pt idx="4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C4-4DD4-B1EB-5276B370EE8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Fall 2016 Cohort_x000d_(Transfer math completion 1 semester w/support)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>
                        <a:lumMod val="50000"/>
                      </a:schemeClr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Asian</c:v>
                </c:pt>
                <c:pt idx="1">
                  <c:v>African American</c:v>
                </c:pt>
                <c:pt idx="2">
                  <c:v>Hispanic</c:v>
                </c:pt>
                <c:pt idx="3">
                  <c:v>White</c:v>
                </c:pt>
                <c:pt idx="4">
                  <c:v>All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0.75</c:v>
                </c:pt>
                <c:pt idx="1">
                  <c:v>0.55000000000000004</c:v>
                </c:pt>
                <c:pt idx="2">
                  <c:v>0.65</c:v>
                </c:pt>
                <c:pt idx="3">
                  <c:v>0.76</c:v>
                </c:pt>
                <c:pt idx="4">
                  <c:v>0.69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4C4-4DD4-B1EB-5276B370EE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30292944"/>
        <c:axId val="-130291584"/>
      </c:barChart>
      <c:catAx>
        <c:axId val="-1302929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>
                    <a:lumMod val="50000"/>
                  </a:schemeClr>
                </a:solidFill>
              </a:defRPr>
            </a:pPr>
            <a:endParaRPr lang="en-US"/>
          </a:p>
        </c:txPr>
        <c:crossAx val="-130291584"/>
        <c:crosses val="autoZero"/>
        <c:auto val="1"/>
        <c:lblAlgn val="ctr"/>
        <c:lblOffset val="100"/>
        <c:noMultiLvlLbl val="0"/>
      </c:catAx>
      <c:valAx>
        <c:axId val="-13029158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>
                    <a:lumMod val="50000"/>
                  </a:schemeClr>
                </a:solidFill>
              </a:defRPr>
            </a:pPr>
            <a:endParaRPr lang="en-US"/>
          </a:p>
        </c:txPr>
        <c:crossAx val="-130292944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900">
              <a:solidFill>
                <a:schemeClr val="bg1">
                  <a:lumMod val="50000"/>
                </a:schemeClr>
              </a:solidFill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05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C8EB0D-E2BD-48A6-AD14-182CB55A71D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1A8CA7B-16FB-459F-AFF5-3D0D407B6766}">
      <dgm:prSet phldrT="[Text]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r>
            <a:rPr lang="en-US" dirty="0"/>
            <a:t>11th grade GPA &lt; 2.6 and no </a:t>
          </a:r>
          <a:r>
            <a:rPr lang="en-US" dirty="0" err="1"/>
            <a:t>Precalc</a:t>
          </a:r>
          <a:r>
            <a:rPr lang="en-US" dirty="0"/>
            <a:t>. in HS</a:t>
          </a:r>
        </a:p>
      </dgm:t>
    </dgm:pt>
    <dgm:pt modelId="{099BD609-34AB-40AE-9BEB-F1142AB27C97}" type="parTrans" cxnId="{E4F27242-0CCD-49AD-AC14-2D7FA53A3BC4}">
      <dgm:prSet/>
      <dgm:spPr/>
      <dgm:t>
        <a:bodyPr/>
        <a:lstStyle/>
        <a:p>
          <a:endParaRPr lang="en-US"/>
        </a:p>
      </dgm:t>
    </dgm:pt>
    <dgm:pt modelId="{E1C1ECAD-46EC-410D-A4E6-2A0FAACF50E0}" type="sibTrans" cxnId="{E4F27242-0CCD-49AD-AC14-2D7FA53A3BC4}">
      <dgm:prSet/>
      <dgm:spPr/>
      <dgm:t>
        <a:bodyPr/>
        <a:lstStyle/>
        <a:p>
          <a:endParaRPr lang="en-US"/>
        </a:p>
      </dgm:t>
    </dgm:pt>
    <dgm:pt modelId="{AF0BC5E8-590E-4F7F-ACF0-230947B83323}">
      <dgm:prSet phldrT="[Text]"/>
      <dgm:spPr/>
      <dgm:t>
        <a:bodyPr/>
        <a:lstStyle/>
        <a:p>
          <a:r>
            <a:rPr lang="en-US"/>
            <a:t>38% pass rate</a:t>
          </a:r>
        </a:p>
      </dgm:t>
    </dgm:pt>
    <dgm:pt modelId="{F3598A02-4DB3-449B-9F32-F97ECDC2A49E}" type="parTrans" cxnId="{29A354FA-A69B-4331-B11E-69246C6A4D05}">
      <dgm:prSet/>
      <dgm:spPr/>
      <dgm:t>
        <a:bodyPr/>
        <a:lstStyle/>
        <a:p>
          <a:endParaRPr lang="en-US"/>
        </a:p>
      </dgm:t>
    </dgm:pt>
    <dgm:pt modelId="{1B8D0814-ECD7-4491-ACE8-1817FF17088C}" type="sibTrans" cxnId="{29A354FA-A69B-4331-B11E-69246C6A4D05}">
      <dgm:prSet/>
      <dgm:spPr/>
      <dgm:t>
        <a:bodyPr/>
        <a:lstStyle/>
        <a:p>
          <a:endParaRPr lang="en-US"/>
        </a:p>
      </dgm:t>
    </dgm:pt>
    <dgm:pt modelId="{A952CD65-2A75-4287-A97A-E562B229EBCF}">
      <dgm:prSet phldrT="[Text]"/>
      <dgm:spPr/>
      <dgm:t>
        <a:bodyPr/>
        <a:lstStyle/>
        <a:p>
          <a:r>
            <a:rPr lang="en-US"/>
            <a:t>~16% of students</a:t>
          </a:r>
        </a:p>
      </dgm:t>
    </dgm:pt>
    <dgm:pt modelId="{0C3BBA8F-626E-4609-88A7-97DB95B7D3AF}" type="parTrans" cxnId="{2BD68AEF-B0B2-4659-A421-A608E9AFAA29}">
      <dgm:prSet/>
      <dgm:spPr/>
      <dgm:t>
        <a:bodyPr/>
        <a:lstStyle/>
        <a:p>
          <a:endParaRPr lang="en-US"/>
        </a:p>
      </dgm:t>
    </dgm:pt>
    <dgm:pt modelId="{4527333A-9FAA-4D3B-9837-CB267F66C0C1}" type="sibTrans" cxnId="{2BD68AEF-B0B2-4659-A421-A608E9AFAA29}">
      <dgm:prSet/>
      <dgm:spPr/>
      <dgm:t>
        <a:bodyPr/>
        <a:lstStyle/>
        <a:p>
          <a:endParaRPr lang="en-US"/>
        </a:p>
      </dgm:t>
    </dgm:pt>
    <dgm:pt modelId="{8B067AD6-AE79-4F0B-9340-F8ED26A3701D}">
      <dgm:prSet phldrT="[Text]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r>
            <a:rPr lang="en-US" dirty="0"/>
            <a:t>11th grade  GPA &lt; 2.6 with Precalculus in HS</a:t>
          </a:r>
        </a:p>
      </dgm:t>
    </dgm:pt>
    <dgm:pt modelId="{8D61719A-3AE1-44A1-BACA-D1770E050DFA}" type="parTrans" cxnId="{DA105E2B-8D0C-4FFE-B02B-2853829241E6}">
      <dgm:prSet/>
      <dgm:spPr/>
      <dgm:t>
        <a:bodyPr/>
        <a:lstStyle/>
        <a:p>
          <a:endParaRPr lang="en-US"/>
        </a:p>
      </dgm:t>
    </dgm:pt>
    <dgm:pt modelId="{91E13C58-E26D-4136-9395-090F22762BBB}" type="sibTrans" cxnId="{DA105E2B-8D0C-4FFE-B02B-2853829241E6}">
      <dgm:prSet/>
      <dgm:spPr/>
      <dgm:t>
        <a:bodyPr/>
        <a:lstStyle/>
        <a:p>
          <a:endParaRPr lang="en-US"/>
        </a:p>
      </dgm:t>
    </dgm:pt>
    <dgm:pt modelId="{FF41FA0E-4828-4F1E-AA38-4CF7443378D5}">
      <dgm:prSet phldrT="[Text]"/>
      <dgm:spPr/>
      <dgm:t>
        <a:bodyPr/>
        <a:lstStyle/>
        <a:p>
          <a:r>
            <a:rPr lang="en-US"/>
            <a:t>49% pass rate</a:t>
          </a:r>
        </a:p>
      </dgm:t>
    </dgm:pt>
    <dgm:pt modelId="{80F09DB2-096C-4158-994D-856EC19D6CD1}" type="parTrans" cxnId="{7BEDCC62-833D-428D-AC78-E938F4F58298}">
      <dgm:prSet/>
      <dgm:spPr/>
      <dgm:t>
        <a:bodyPr/>
        <a:lstStyle/>
        <a:p>
          <a:endParaRPr lang="en-US"/>
        </a:p>
      </dgm:t>
    </dgm:pt>
    <dgm:pt modelId="{9FE01988-9CF3-4766-8AE6-D000AD77728D}" type="sibTrans" cxnId="{7BEDCC62-833D-428D-AC78-E938F4F58298}">
      <dgm:prSet/>
      <dgm:spPr/>
      <dgm:t>
        <a:bodyPr/>
        <a:lstStyle/>
        <a:p>
          <a:endParaRPr lang="en-US"/>
        </a:p>
      </dgm:t>
    </dgm:pt>
    <dgm:pt modelId="{34BFFDF0-D8BA-4F07-BEC4-5EEA1AF64174}">
      <dgm:prSet phldrT="[Text]"/>
      <dgm:spPr/>
      <dgm:t>
        <a:bodyPr/>
        <a:lstStyle/>
        <a:p>
          <a:r>
            <a:rPr lang="en-US"/>
            <a:t>~5% of students</a:t>
          </a:r>
        </a:p>
      </dgm:t>
    </dgm:pt>
    <dgm:pt modelId="{C2CB9EEA-FF0D-44E2-B570-A578B0D3CFCC}" type="parTrans" cxnId="{85BB74AB-C655-4FC5-8FE8-2AC640828339}">
      <dgm:prSet/>
      <dgm:spPr/>
      <dgm:t>
        <a:bodyPr/>
        <a:lstStyle/>
        <a:p>
          <a:endParaRPr lang="en-US"/>
        </a:p>
      </dgm:t>
    </dgm:pt>
    <dgm:pt modelId="{7A9FA098-4F86-447A-8F04-9DAAE23CF3B4}" type="sibTrans" cxnId="{85BB74AB-C655-4FC5-8FE8-2AC640828339}">
      <dgm:prSet/>
      <dgm:spPr/>
      <dgm:t>
        <a:bodyPr/>
        <a:lstStyle/>
        <a:p>
          <a:endParaRPr lang="en-US"/>
        </a:p>
      </dgm:t>
    </dgm:pt>
    <dgm:pt modelId="{D2B6D66C-351B-40AB-BA09-C89120D24000}">
      <dgm:prSet phldrT="[Text]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r>
            <a:rPr lang="en-US" dirty="0"/>
            <a:t>11th grade  GPA&gt;=3.1 and &lt; 3.4</a:t>
          </a:r>
        </a:p>
      </dgm:t>
    </dgm:pt>
    <dgm:pt modelId="{346B59B9-EC89-4E93-A84D-6513E602F037}" type="parTrans" cxnId="{EBCEE688-7B33-4078-8BC7-456BEF804E22}">
      <dgm:prSet/>
      <dgm:spPr/>
      <dgm:t>
        <a:bodyPr/>
        <a:lstStyle/>
        <a:p>
          <a:endParaRPr lang="en-US"/>
        </a:p>
      </dgm:t>
    </dgm:pt>
    <dgm:pt modelId="{1B8C5058-5511-4BC2-9D55-47A37F5A4A91}" type="sibTrans" cxnId="{EBCEE688-7B33-4078-8BC7-456BEF804E22}">
      <dgm:prSet/>
      <dgm:spPr/>
      <dgm:t>
        <a:bodyPr/>
        <a:lstStyle/>
        <a:p>
          <a:endParaRPr lang="en-US"/>
        </a:p>
      </dgm:t>
    </dgm:pt>
    <dgm:pt modelId="{3493DAD3-94B9-44C9-A195-1C559209963C}">
      <dgm:prSet phldrT="[Text]"/>
      <dgm:spPr/>
      <dgm:t>
        <a:bodyPr/>
        <a:lstStyle/>
        <a:p>
          <a:r>
            <a:rPr lang="en-US"/>
            <a:t>67% pass rate</a:t>
          </a:r>
        </a:p>
      </dgm:t>
    </dgm:pt>
    <dgm:pt modelId="{37CC7D99-D8D0-45CE-9B59-13DF3D74D881}" type="parTrans" cxnId="{1BC17D20-9CCA-4949-ADB6-60A2ABF28958}">
      <dgm:prSet/>
      <dgm:spPr/>
      <dgm:t>
        <a:bodyPr/>
        <a:lstStyle/>
        <a:p>
          <a:endParaRPr lang="en-US"/>
        </a:p>
      </dgm:t>
    </dgm:pt>
    <dgm:pt modelId="{6568F0CA-FF5D-480B-BB07-73A23BAE47B5}" type="sibTrans" cxnId="{1BC17D20-9CCA-4949-ADB6-60A2ABF28958}">
      <dgm:prSet/>
      <dgm:spPr/>
      <dgm:t>
        <a:bodyPr/>
        <a:lstStyle/>
        <a:p>
          <a:endParaRPr lang="en-US"/>
        </a:p>
      </dgm:t>
    </dgm:pt>
    <dgm:pt modelId="{6A2DE885-4291-40DF-B5CD-06CDC96F5619}">
      <dgm:prSet phldrT="[Text]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r>
            <a:rPr lang="en-US"/>
            <a:t>11th grade GPA &gt;=3.4</a:t>
          </a:r>
        </a:p>
      </dgm:t>
    </dgm:pt>
    <dgm:pt modelId="{EE6095D3-787E-4FA8-B0CC-FAA3F4B79C60}" type="parTrans" cxnId="{17399ABA-9E59-4FA1-9265-2120617624F7}">
      <dgm:prSet/>
      <dgm:spPr/>
      <dgm:t>
        <a:bodyPr/>
        <a:lstStyle/>
        <a:p>
          <a:endParaRPr lang="en-US"/>
        </a:p>
      </dgm:t>
    </dgm:pt>
    <dgm:pt modelId="{367D367C-D0F1-4D44-817B-E169F8126767}" type="sibTrans" cxnId="{17399ABA-9E59-4FA1-9265-2120617624F7}">
      <dgm:prSet/>
      <dgm:spPr/>
      <dgm:t>
        <a:bodyPr/>
        <a:lstStyle/>
        <a:p>
          <a:endParaRPr lang="en-US"/>
        </a:p>
      </dgm:t>
    </dgm:pt>
    <dgm:pt modelId="{A7FE7419-0172-4D31-8378-EE3C21C4A14D}">
      <dgm:prSet phldrT="[Text]"/>
      <dgm:spPr/>
      <dgm:t>
        <a:bodyPr/>
        <a:lstStyle/>
        <a:p>
          <a:r>
            <a:rPr lang="en-US"/>
            <a:t>78% pass rate</a:t>
          </a:r>
        </a:p>
      </dgm:t>
    </dgm:pt>
    <dgm:pt modelId="{DF3A2F9C-66F2-41CA-BC42-FD26350FE1B9}" type="parTrans" cxnId="{B478368F-EF59-466F-8649-74E935DAAC42}">
      <dgm:prSet/>
      <dgm:spPr/>
      <dgm:t>
        <a:bodyPr/>
        <a:lstStyle/>
        <a:p>
          <a:endParaRPr lang="en-US"/>
        </a:p>
      </dgm:t>
    </dgm:pt>
    <dgm:pt modelId="{88D8CCA4-5919-4353-ADFF-3D33CCE56B78}" type="sibTrans" cxnId="{B478368F-EF59-466F-8649-74E935DAAC42}">
      <dgm:prSet/>
      <dgm:spPr/>
      <dgm:t>
        <a:bodyPr/>
        <a:lstStyle/>
        <a:p>
          <a:endParaRPr lang="en-US"/>
        </a:p>
      </dgm:t>
    </dgm:pt>
    <dgm:pt modelId="{B3F26227-360F-4B95-A282-ED6FADCA24B1}">
      <dgm:prSet phldrT="[Text]"/>
      <dgm:spPr/>
      <dgm:t>
        <a:bodyPr/>
        <a:lstStyle/>
        <a:p>
          <a:r>
            <a:rPr lang="en-US"/>
            <a:t>~23% of students</a:t>
          </a:r>
        </a:p>
      </dgm:t>
    </dgm:pt>
    <dgm:pt modelId="{3FC436B8-F1B6-4A5E-882F-1A50C965326F}" type="parTrans" cxnId="{5A2F118D-2C9B-418B-8BA8-F6BFD50529A9}">
      <dgm:prSet/>
      <dgm:spPr/>
      <dgm:t>
        <a:bodyPr/>
        <a:lstStyle/>
        <a:p>
          <a:endParaRPr lang="en-US"/>
        </a:p>
      </dgm:t>
    </dgm:pt>
    <dgm:pt modelId="{F9896836-87F4-4400-8B80-F7DB7C378360}" type="sibTrans" cxnId="{5A2F118D-2C9B-418B-8BA8-F6BFD50529A9}">
      <dgm:prSet/>
      <dgm:spPr/>
      <dgm:t>
        <a:bodyPr/>
        <a:lstStyle/>
        <a:p>
          <a:endParaRPr lang="en-US"/>
        </a:p>
      </dgm:t>
    </dgm:pt>
    <dgm:pt modelId="{5DA29497-5F91-4F16-9B7C-02721880B66A}">
      <dgm:prSet phldrT="[Text]"/>
      <dgm:spPr/>
      <dgm:t>
        <a:bodyPr/>
        <a:lstStyle/>
        <a:p>
          <a:r>
            <a:rPr lang="en-US"/>
            <a:t>~21% of students</a:t>
          </a:r>
        </a:p>
      </dgm:t>
    </dgm:pt>
    <dgm:pt modelId="{A44BE87B-FA41-4623-9ADA-05BE4ED8BDE2}" type="parTrans" cxnId="{C9C17020-4DF6-424F-95A6-C5174280EE10}">
      <dgm:prSet/>
      <dgm:spPr/>
      <dgm:t>
        <a:bodyPr/>
        <a:lstStyle/>
        <a:p>
          <a:endParaRPr lang="en-US"/>
        </a:p>
      </dgm:t>
    </dgm:pt>
    <dgm:pt modelId="{CCDEEADA-8818-42BB-9B12-FFB32151ED0E}" type="sibTrans" cxnId="{C9C17020-4DF6-424F-95A6-C5174280EE10}">
      <dgm:prSet/>
      <dgm:spPr/>
      <dgm:t>
        <a:bodyPr/>
        <a:lstStyle/>
        <a:p>
          <a:endParaRPr lang="en-US"/>
        </a:p>
      </dgm:t>
    </dgm:pt>
    <dgm:pt modelId="{030AA863-82B2-4470-813D-645EFC30ADD2}">
      <dgm:prSet phldrT="[Text]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r>
            <a:rPr lang="en-US"/>
            <a:t>11th grade  GPA&gt;=2.6 and &lt; 3.1</a:t>
          </a:r>
        </a:p>
      </dgm:t>
    </dgm:pt>
    <dgm:pt modelId="{0BD089A4-27C3-47EF-9A46-7DCE3C6CF636}" type="parTrans" cxnId="{04D8252E-11A9-4B6C-A37D-22C876DE4CBE}">
      <dgm:prSet/>
      <dgm:spPr/>
      <dgm:t>
        <a:bodyPr/>
        <a:lstStyle/>
        <a:p>
          <a:endParaRPr lang="en-US"/>
        </a:p>
      </dgm:t>
    </dgm:pt>
    <dgm:pt modelId="{0F692921-743E-4966-96AD-13D1FE162884}" type="sibTrans" cxnId="{04D8252E-11A9-4B6C-A37D-22C876DE4CBE}">
      <dgm:prSet/>
      <dgm:spPr/>
      <dgm:t>
        <a:bodyPr/>
        <a:lstStyle/>
        <a:p>
          <a:endParaRPr lang="en-US"/>
        </a:p>
      </dgm:t>
    </dgm:pt>
    <dgm:pt modelId="{EA750F5B-0E2B-4A7B-9BF2-83FE278947EB}">
      <dgm:prSet phldrT="[Text]"/>
      <dgm:spPr/>
      <dgm:t>
        <a:bodyPr/>
        <a:lstStyle/>
        <a:p>
          <a:r>
            <a:rPr lang="en-US"/>
            <a:t>56% pass rate</a:t>
          </a:r>
        </a:p>
      </dgm:t>
    </dgm:pt>
    <dgm:pt modelId="{DEE0297A-9562-4131-A4B2-AE0FFBB253A6}" type="parTrans" cxnId="{EC557172-BB00-4A0C-A7BE-9CAA3B2112A1}">
      <dgm:prSet/>
      <dgm:spPr/>
      <dgm:t>
        <a:bodyPr/>
        <a:lstStyle/>
        <a:p>
          <a:endParaRPr lang="en-US"/>
        </a:p>
      </dgm:t>
    </dgm:pt>
    <dgm:pt modelId="{1D7A2708-E00D-4F75-9B1D-243139D0711C}" type="sibTrans" cxnId="{EC557172-BB00-4A0C-A7BE-9CAA3B2112A1}">
      <dgm:prSet/>
      <dgm:spPr/>
      <dgm:t>
        <a:bodyPr/>
        <a:lstStyle/>
        <a:p>
          <a:endParaRPr lang="en-US"/>
        </a:p>
      </dgm:t>
    </dgm:pt>
    <dgm:pt modelId="{C8EE770E-5980-4448-B6FD-8582688A68CD}">
      <dgm:prSet phldrT="[Text]"/>
      <dgm:spPr/>
      <dgm:t>
        <a:bodyPr/>
        <a:lstStyle/>
        <a:p>
          <a:r>
            <a:rPr lang="en-US" dirty="0"/>
            <a:t>~36% of students</a:t>
          </a:r>
        </a:p>
      </dgm:t>
    </dgm:pt>
    <dgm:pt modelId="{8FD9D69E-C3F0-423C-BDAF-3EC6AE29D5AA}" type="parTrans" cxnId="{1F9305D1-CF15-417C-B242-5318E026B800}">
      <dgm:prSet/>
      <dgm:spPr/>
      <dgm:t>
        <a:bodyPr/>
        <a:lstStyle/>
        <a:p>
          <a:endParaRPr lang="en-US"/>
        </a:p>
      </dgm:t>
    </dgm:pt>
    <dgm:pt modelId="{B2A6683C-8C54-4D86-9E78-18CA5F32D0BD}" type="sibTrans" cxnId="{1F9305D1-CF15-417C-B242-5318E026B800}">
      <dgm:prSet/>
      <dgm:spPr/>
      <dgm:t>
        <a:bodyPr/>
        <a:lstStyle/>
        <a:p>
          <a:endParaRPr lang="en-US"/>
        </a:p>
      </dgm:t>
    </dgm:pt>
    <dgm:pt modelId="{B4099C68-C0C8-46CC-AA2D-E61EFF1B596F}" type="pres">
      <dgm:prSet presAssocID="{9CC8EB0D-E2BD-48A6-AD14-182CB55A71D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9D1C4AA-4598-4771-98C2-7133E1F41952}" type="pres">
      <dgm:prSet presAssocID="{A1A8CA7B-16FB-459F-AFF5-3D0D407B6766}" presName="composite" presStyleCnt="0"/>
      <dgm:spPr/>
    </dgm:pt>
    <dgm:pt modelId="{07E66277-8212-46EF-ADBE-148AC078A705}" type="pres">
      <dgm:prSet presAssocID="{A1A8CA7B-16FB-459F-AFF5-3D0D407B6766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16F185-A8C4-4825-80E2-A04858515E51}" type="pres">
      <dgm:prSet presAssocID="{A1A8CA7B-16FB-459F-AFF5-3D0D407B6766}" presName="desTx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DC400A-7850-46EB-890E-28849760019A}" type="pres">
      <dgm:prSet presAssocID="{E1C1ECAD-46EC-410D-A4E6-2A0FAACF50E0}" presName="space" presStyleCnt="0"/>
      <dgm:spPr/>
    </dgm:pt>
    <dgm:pt modelId="{DDBEA062-780B-4D01-8345-BF237074B219}" type="pres">
      <dgm:prSet presAssocID="{8B067AD6-AE79-4F0B-9340-F8ED26A3701D}" presName="composite" presStyleCnt="0"/>
      <dgm:spPr/>
    </dgm:pt>
    <dgm:pt modelId="{7DEC4A15-E17B-47E0-92A5-1A8B8ABC5FA4}" type="pres">
      <dgm:prSet presAssocID="{8B067AD6-AE79-4F0B-9340-F8ED26A3701D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669740-F420-4443-873B-E54FC4383AFF}" type="pres">
      <dgm:prSet presAssocID="{8B067AD6-AE79-4F0B-9340-F8ED26A3701D}" presName="desTx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F1E171-6B2C-47A9-8223-86D93E54622D}" type="pres">
      <dgm:prSet presAssocID="{91E13C58-E26D-4136-9395-090F22762BBB}" presName="space" presStyleCnt="0"/>
      <dgm:spPr/>
    </dgm:pt>
    <dgm:pt modelId="{0C72B3F0-2695-473B-980B-BFA7FEE85595}" type="pres">
      <dgm:prSet presAssocID="{030AA863-82B2-4470-813D-645EFC30ADD2}" presName="composite" presStyleCnt="0"/>
      <dgm:spPr/>
    </dgm:pt>
    <dgm:pt modelId="{5BBC43E2-55BC-42F9-800F-7E84F8E1A099}" type="pres">
      <dgm:prSet presAssocID="{030AA863-82B2-4470-813D-645EFC30ADD2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1C9DC2-046D-4197-9D10-D75A87C4D43B}" type="pres">
      <dgm:prSet presAssocID="{030AA863-82B2-4470-813D-645EFC30ADD2}" presName="desTx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B8C40D-C1BB-422A-BE2A-5DBCAD5C49FA}" type="pres">
      <dgm:prSet presAssocID="{0F692921-743E-4966-96AD-13D1FE162884}" presName="space" presStyleCnt="0"/>
      <dgm:spPr/>
    </dgm:pt>
    <dgm:pt modelId="{BB7B973A-C5D7-454E-A4E7-E67FBD8236FA}" type="pres">
      <dgm:prSet presAssocID="{D2B6D66C-351B-40AB-BA09-C89120D24000}" presName="composite" presStyleCnt="0"/>
      <dgm:spPr/>
    </dgm:pt>
    <dgm:pt modelId="{3D65693B-0809-4C7F-924C-893F10D11815}" type="pres">
      <dgm:prSet presAssocID="{D2B6D66C-351B-40AB-BA09-C89120D24000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E65BDA-868F-400D-B664-B8006361C9A8}" type="pres">
      <dgm:prSet presAssocID="{D2B6D66C-351B-40AB-BA09-C89120D24000}" presName="desTx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840510-D427-485E-8334-8EA278C4AD74}" type="pres">
      <dgm:prSet presAssocID="{1B8C5058-5511-4BC2-9D55-47A37F5A4A91}" presName="space" presStyleCnt="0"/>
      <dgm:spPr/>
    </dgm:pt>
    <dgm:pt modelId="{F5860CF7-2114-4607-A446-67EA106087DB}" type="pres">
      <dgm:prSet presAssocID="{6A2DE885-4291-40DF-B5CD-06CDC96F5619}" presName="composite" presStyleCnt="0"/>
      <dgm:spPr/>
    </dgm:pt>
    <dgm:pt modelId="{76C5103E-D903-48B4-8D93-8A86BF817943}" type="pres">
      <dgm:prSet presAssocID="{6A2DE885-4291-40DF-B5CD-06CDC96F5619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864455-56A0-4217-B143-A4393083688E}" type="pres">
      <dgm:prSet presAssocID="{6A2DE885-4291-40DF-B5CD-06CDC96F5619}" presName="desTx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EFA6D0F-F1B6-43E1-B691-C7D9F5EE6291}" type="presOf" srcId="{9CC8EB0D-E2BD-48A6-AD14-182CB55A71D4}" destId="{B4099C68-C0C8-46CC-AA2D-E61EFF1B596F}" srcOrd="0" destOrd="0" presId="urn:microsoft.com/office/officeart/2005/8/layout/hList1"/>
    <dgm:cxn modelId="{17399ABA-9E59-4FA1-9265-2120617624F7}" srcId="{9CC8EB0D-E2BD-48A6-AD14-182CB55A71D4}" destId="{6A2DE885-4291-40DF-B5CD-06CDC96F5619}" srcOrd="4" destOrd="0" parTransId="{EE6095D3-787E-4FA8-B0CC-FAA3F4B79C60}" sibTransId="{367D367C-D0F1-4D44-817B-E169F8126767}"/>
    <dgm:cxn modelId="{2BD68AEF-B0B2-4659-A421-A608E9AFAA29}" srcId="{A1A8CA7B-16FB-459F-AFF5-3D0D407B6766}" destId="{A952CD65-2A75-4287-A97A-E562B229EBCF}" srcOrd="1" destOrd="0" parTransId="{0C3BBA8F-626E-4609-88A7-97DB95B7D3AF}" sibTransId="{4527333A-9FAA-4D3B-9837-CB267F66C0C1}"/>
    <dgm:cxn modelId="{B201E8E0-9CB3-4D24-944D-064EB047E2C4}" type="presOf" srcId="{EA750F5B-0E2B-4A7B-9BF2-83FE278947EB}" destId="{F91C9DC2-046D-4197-9D10-D75A87C4D43B}" srcOrd="0" destOrd="0" presId="urn:microsoft.com/office/officeart/2005/8/layout/hList1"/>
    <dgm:cxn modelId="{2BC9B6A5-F798-431B-9DD6-9E6E906D5479}" type="presOf" srcId="{34BFFDF0-D8BA-4F07-BEC4-5EEA1AF64174}" destId="{CA669740-F420-4443-873B-E54FC4383AFF}" srcOrd="0" destOrd="1" presId="urn:microsoft.com/office/officeart/2005/8/layout/hList1"/>
    <dgm:cxn modelId="{85BB74AB-C655-4FC5-8FE8-2AC640828339}" srcId="{8B067AD6-AE79-4F0B-9340-F8ED26A3701D}" destId="{34BFFDF0-D8BA-4F07-BEC4-5EEA1AF64174}" srcOrd="1" destOrd="0" parTransId="{C2CB9EEA-FF0D-44E2-B570-A578B0D3CFCC}" sibTransId="{7A9FA098-4F86-447A-8F04-9DAAE23CF3B4}"/>
    <dgm:cxn modelId="{7C260B77-7575-4E52-8FF2-FFC089002FA1}" type="presOf" srcId="{A952CD65-2A75-4287-A97A-E562B229EBCF}" destId="{8616F185-A8C4-4825-80E2-A04858515E51}" srcOrd="0" destOrd="1" presId="urn:microsoft.com/office/officeart/2005/8/layout/hList1"/>
    <dgm:cxn modelId="{DA105E2B-8D0C-4FFE-B02B-2853829241E6}" srcId="{9CC8EB0D-E2BD-48A6-AD14-182CB55A71D4}" destId="{8B067AD6-AE79-4F0B-9340-F8ED26A3701D}" srcOrd="1" destOrd="0" parTransId="{8D61719A-3AE1-44A1-BACA-D1770E050DFA}" sibTransId="{91E13C58-E26D-4136-9395-090F22762BBB}"/>
    <dgm:cxn modelId="{09444FA1-50C3-4242-B480-DD5A67D65BB8}" type="presOf" srcId="{C8EE770E-5980-4448-B6FD-8582688A68CD}" destId="{F91C9DC2-046D-4197-9D10-D75A87C4D43B}" srcOrd="0" destOrd="1" presId="urn:microsoft.com/office/officeart/2005/8/layout/hList1"/>
    <dgm:cxn modelId="{1BC17D20-9CCA-4949-ADB6-60A2ABF28958}" srcId="{D2B6D66C-351B-40AB-BA09-C89120D24000}" destId="{3493DAD3-94B9-44C9-A195-1C559209963C}" srcOrd="0" destOrd="0" parTransId="{37CC7D99-D8D0-45CE-9B59-13DF3D74D881}" sibTransId="{6568F0CA-FF5D-480B-BB07-73A23BAE47B5}"/>
    <dgm:cxn modelId="{EC557172-BB00-4A0C-A7BE-9CAA3B2112A1}" srcId="{030AA863-82B2-4470-813D-645EFC30ADD2}" destId="{EA750F5B-0E2B-4A7B-9BF2-83FE278947EB}" srcOrd="0" destOrd="0" parTransId="{DEE0297A-9562-4131-A4B2-AE0FFBB253A6}" sibTransId="{1D7A2708-E00D-4F75-9B1D-243139D0711C}"/>
    <dgm:cxn modelId="{7BEDCC62-833D-428D-AC78-E938F4F58298}" srcId="{8B067AD6-AE79-4F0B-9340-F8ED26A3701D}" destId="{FF41FA0E-4828-4F1E-AA38-4CF7443378D5}" srcOrd="0" destOrd="0" parTransId="{80F09DB2-096C-4158-994D-856EC19D6CD1}" sibTransId="{9FE01988-9CF3-4766-8AE6-D000AD77728D}"/>
    <dgm:cxn modelId="{04D8252E-11A9-4B6C-A37D-22C876DE4CBE}" srcId="{9CC8EB0D-E2BD-48A6-AD14-182CB55A71D4}" destId="{030AA863-82B2-4470-813D-645EFC30ADD2}" srcOrd="2" destOrd="0" parTransId="{0BD089A4-27C3-47EF-9A46-7DCE3C6CF636}" sibTransId="{0F692921-743E-4966-96AD-13D1FE162884}"/>
    <dgm:cxn modelId="{E4F27242-0CCD-49AD-AC14-2D7FA53A3BC4}" srcId="{9CC8EB0D-E2BD-48A6-AD14-182CB55A71D4}" destId="{A1A8CA7B-16FB-459F-AFF5-3D0D407B6766}" srcOrd="0" destOrd="0" parTransId="{099BD609-34AB-40AE-9BEB-F1142AB27C97}" sibTransId="{E1C1ECAD-46EC-410D-A4E6-2A0FAACF50E0}"/>
    <dgm:cxn modelId="{1F9305D1-CF15-417C-B242-5318E026B800}" srcId="{030AA863-82B2-4470-813D-645EFC30ADD2}" destId="{C8EE770E-5980-4448-B6FD-8582688A68CD}" srcOrd="1" destOrd="0" parTransId="{8FD9D69E-C3F0-423C-BDAF-3EC6AE29D5AA}" sibTransId="{B2A6683C-8C54-4D86-9E78-18CA5F32D0BD}"/>
    <dgm:cxn modelId="{4B3969E9-49D3-40B5-9415-DE8D63F770D4}" type="presOf" srcId="{6A2DE885-4291-40DF-B5CD-06CDC96F5619}" destId="{76C5103E-D903-48B4-8D93-8A86BF817943}" srcOrd="0" destOrd="0" presId="urn:microsoft.com/office/officeart/2005/8/layout/hList1"/>
    <dgm:cxn modelId="{FB6CC2F8-7302-4DE1-B800-697805321012}" type="presOf" srcId="{D2B6D66C-351B-40AB-BA09-C89120D24000}" destId="{3D65693B-0809-4C7F-924C-893F10D11815}" srcOrd="0" destOrd="0" presId="urn:microsoft.com/office/officeart/2005/8/layout/hList1"/>
    <dgm:cxn modelId="{549A23EA-DA97-42A6-8AB1-4169A04146E0}" type="presOf" srcId="{5DA29497-5F91-4F16-9B7C-02721880B66A}" destId="{5AE65BDA-868F-400D-B664-B8006361C9A8}" srcOrd="0" destOrd="1" presId="urn:microsoft.com/office/officeart/2005/8/layout/hList1"/>
    <dgm:cxn modelId="{C9C17020-4DF6-424F-95A6-C5174280EE10}" srcId="{D2B6D66C-351B-40AB-BA09-C89120D24000}" destId="{5DA29497-5F91-4F16-9B7C-02721880B66A}" srcOrd="1" destOrd="0" parTransId="{A44BE87B-FA41-4623-9ADA-05BE4ED8BDE2}" sibTransId="{CCDEEADA-8818-42BB-9B12-FFB32151ED0E}"/>
    <dgm:cxn modelId="{6DB3E6C3-F775-4270-8EE4-68D7F7E8A176}" type="presOf" srcId="{030AA863-82B2-4470-813D-645EFC30ADD2}" destId="{5BBC43E2-55BC-42F9-800F-7E84F8E1A099}" srcOrd="0" destOrd="0" presId="urn:microsoft.com/office/officeart/2005/8/layout/hList1"/>
    <dgm:cxn modelId="{2AC2DA09-83A8-48D1-8BC2-0DC512D5569A}" type="presOf" srcId="{B3F26227-360F-4B95-A282-ED6FADCA24B1}" destId="{02864455-56A0-4217-B143-A4393083688E}" srcOrd="0" destOrd="1" presId="urn:microsoft.com/office/officeart/2005/8/layout/hList1"/>
    <dgm:cxn modelId="{11039564-51E7-419C-80A0-395FCB4E2F71}" type="presOf" srcId="{A1A8CA7B-16FB-459F-AFF5-3D0D407B6766}" destId="{07E66277-8212-46EF-ADBE-148AC078A705}" srcOrd="0" destOrd="0" presId="urn:microsoft.com/office/officeart/2005/8/layout/hList1"/>
    <dgm:cxn modelId="{87A2F9C5-1E21-4DA4-A7F4-43AA67561120}" type="presOf" srcId="{FF41FA0E-4828-4F1E-AA38-4CF7443378D5}" destId="{CA669740-F420-4443-873B-E54FC4383AFF}" srcOrd="0" destOrd="0" presId="urn:microsoft.com/office/officeart/2005/8/layout/hList1"/>
    <dgm:cxn modelId="{A3197E0E-8AD1-45C1-8743-78D9BE502043}" type="presOf" srcId="{8B067AD6-AE79-4F0B-9340-F8ED26A3701D}" destId="{7DEC4A15-E17B-47E0-92A5-1A8B8ABC5FA4}" srcOrd="0" destOrd="0" presId="urn:microsoft.com/office/officeart/2005/8/layout/hList1"/>
    <dgm:cxn modelId="{D83844C3-30CB-4FB8-AC2A-BA3E2C6080E5}" type="presOf" srcId="{AF0BC5E8-590E-4F7F-ACF0-230947B83323}" destId="{8616F185-A8C4-4825-80E2-A04858515E51}" srcOrd="0" destOrd="0" presId="urn:microsoft.com/office/officeart/2005/8/layout/hList1"/>
    <dgm:cxn modelId="{29A354FA-A69B-4331-B11E-69246C6A4D05}" srcId="{A1A8CA7B-16FB-459F-AFF5-3D0D407B6766}" destId="{AF0BC5E8-590E-4F7F-ACF0-230947B83323}" srcOrd="0" destOrd="0" parTransId="{F3598A02-4DB3-449B-9F32-F97ECDC2A49E}" sibTransId="{1B8D0814-ECD7-4491-ACE8-1817FF17088C}"/>
    <dgm:cxn modelId="{5A2F118D-2C9B-418B-8BA8-F6BFD50529A9}" srcId="{6A2DE885-4291-40DF-B5CD-06CDC96F5619}" destId="{B3F26227-360F-4B95-A282-ED6FADCA24B1}" srcOrd="1" destOrd="0" parTransId="{3FC436B8-F1B6-4A5E-882F-1A50C965326F}" sibTransId="{F9896836-87F4-4400-8B80-F7DB7C378360}"/>
    <dgm:cxn modelId="{B478368F-EF59-466F-8649-74E935DAAC42}" srcId="{6A2DE885-4291-40DF-B5CD-06CDC96F5619}" destId="{A7FE7419-0172-4D31-8378-EE3C21C4A14D}" srcOrd="0" destOrd="0" parTransId="{DF3A2F9C-66F2-41CA-BC42-FD26350FE1B9}" sibTransId="{88D8CCA4-5919-4353-ADFF-3D33CCE56B78}"/>
    <dgm:cxn modelId="{EBCEE688-7B33-4078-8BC7-456BEF804E22}" srcId="{9CC8EB0D-E2BD-48A6-AD14-182CB55A71D4}" destId="{D2B6D66C-351B-40AB-BA09-C89120D24000}" srcOrd="3" destOrd="0" parTransId="{346B59B9-EC89-4E93-A84D-6513E602F037}" sibTransId="{1B8C5058-5511-4BC2-9D55-47A37F5A4A91}"/>
    <dgm:cxn modelId="{92ED4116-3264-4D20-A2B6-64D26908B87D}" type="presOf" srcId="{3493DAD3-94B9-44C9-A195-1C559209963C}" destId="{5AE65BDA-868F-400D-B664-B8006361C9A8}" srcOrd="0" destOrd="0" presId="urn:microsoft.com/office/officeart/2005/8/layout/hList1"/>
    <dgm:cxn modelId="{CB5884B1-2AA9-4358-A72B-D71F87F50200}" type="presOf" srcId="{A7FE7419-0172-4D31-8378-EE3C21C4A14D}" destId="{02864455-56A0-4217-B143-A4393083688E}" srcOrd="0" destOrd="0" presId="urn:microsoft.com/office/officeart/2005/8/layout/hList1"/>
    <dgm:cxn modelId="{949E2875-31EE-464B-AFCD-3653AF7882C7}" type="presParOf" srcId="{B4099C68-C0C8-46CC-AA2D-E61EFF1B596F}" destId="{99D1C4AA-4598-4771-98C2-7133E1F41952}" srcOrd="0" destOrd="0" presId="urn:microsoft.com/office/officeart/2005/8/layout/hList1"/>
    <dgm:cxn modelId="{2248DB19-2099-40D7-83B5-8990CAD86C7D}" type="presParOf" srcId="{99D1C4AA-4598-4771-98C2-7133E1F41952}" destId="{07E66277-8212-46EF-ADBE-148AC078A705}" srcOrd="0" destOrd="0" presId="urn:microsoft.com/office/officeart/2005/8/layout/hList1"/>
    <dgm:cxn modelId="{342FE2AC-0923-4DB1-91AA-D396EAABAEF8}" type="presParOf" srcId="{99D1C4AA-4598-4771-98C2-7133E1F41952}" destId="{8616F185-A8C4-4825-80E2-A04858515E51}" srcOrd="1" destOrd="0" presId="urn:microsoft.com/office/officeart/2005/8/layout/hList1"/>
    <dgm:cxn modelId="{0E4E19B4-C68F-4F8E-96A8-D8E05C787F13}" type="presParOf" srcId="{B4099C68-C0C8-46CC-AA2D-E61EFF1B596F}" destId="{4DDC400A-7850-46EB-890E-28849760019A}" srcOrd="1" destOrd="0" presId="urn:microsoft.com/office/officeart/2005/8/layout/hList1"/>
    <dgm:cxn modelId="{153CE9E4-5AEA-4417-B5A8-53BFC3435ADA}" type="presParOf" srcId="{B4099C68-C0C8-46CC-AA2D-E61EFF1B596F}" destId="{DDBEA062-780B-4D01-8345-BF237074B219}" srcOrd="2" destOrd="0" presId="urn:microsoft.com/office/officeart/2005/8/layout/hList1"/>
    <dgm:cxn modelId="{CC25BA65-C1EC-479E-ADDC-374B9F45F2C4}" type="presParOf" srcId="{DDBEA062-780B-4D01-8345-BF237074B219}" destId="{7DEC4A15-E17B-47E0-92A5-1A8B8ABC5FA4}" srcOrd="0" destOrd="0" presId="urn:microsoft.com/office/officeart/2005/8/layout/hList1"/>
    <dgm:cxn modelId="{D06D4A27-4250-41C9-9765-5C5ADC3F082C}" type="presParOf" srcId="{DDBEA062-780B-4D01-8345-BF237074B219}" destId="{CA669740-F420-4443-873B-E54FC4383AFF}" srcOrd="1" destOrd="0" presId="urn:microsoft.com/office/officeart/2005/8/layout/hList1"/>
    <dgm:cxn modelId="{0EF91200-B57E-472E-B7C0-C12F771EDC3C}" type="presParOf" srcId="{B4099C68-C0C8-46CC-AA2D-E61EFF1B596F}" destId="{5DF1E171-6B2C-47A9-8223-86D93E54622D}" srcOrd="3" destOrd="0" presId="urn:microsoft.com/office/officeart/2005/8/layout/hList1"/>
    <dgm:cxn modelId="{6106408D-BC99-436D-BA88-3AF40997402A}" type="presParOf" srcId="{B4099C68-C0C8-46CC-AA2D-E61EFF1B596F}" destId="{0C72B3F0-2695-473B-980B-BFA7FEE85595}" srcOrd="4" destOrd="0" presId="urn:microsoft.com/office/officeart/2005/8/layout/hList1"/>
    <dgm:cxn modelId="{E0D40D07-D388-4AD6-9C65-85A0FDD549EB}" type="presParOf" srcId="{0C72B3F0-2695-473B-980B-BFA7FEE85595}" destId="{5BBC43E2-55BC-42F9-800F-7E84F8E1A099}" srcOrd="0" destOrd="0" presId="urn:microsoft.com/office/officeart/2005/8/layout/hList1"/>
    <dgm:cxn modelId="{D4C3A55B-A43F-4F12-AF49-2FF6B07754CF}" type="presParOf" srcId="{0C72B3F0-2695-473B-980B-BFA7FEE85595}" destId="{F91C9DC2-046D-4197-9D10-D75A87C4D43B}" srcOrd="1" destOrd="0" presId="urn:microsoft.com/office/officeart/2005/8/layout/hList1"/>
    <dgm:cxn modelId="{9A13C7B0-3115-4774-922E-97465C49C330}" type="presParOf" srcId="{B4099C68-C0C8-46CC-AA2D-E61EFF1B596F}" destId="{1DB8C40D-C1BB-422A-BE2A-5DBCAD5C49FA}" srcOrd="5" destOrd="0" presId="urn:microsoft.com/office/officeart/2005/8/layout/hList1"/>
    <dgm:cxn modelId="{A059CF4E-1607-4E57-B7FE-DCC60352DF7D}" type="presParOf" srcId="{B4099C68-C0C8-46CC-AA2D-E61EFF1B596F}" destId="{BB7B973A-C5D7-454E-A4E7-E67FBD8236FA}" srcOrd="6" destOrd="0" presId="urn:microsoft.com/office/officeart/2005/8/layout/hList1"/>
    <dgm:cxn modelId="{A013933C-CF61-433D-B175-F94BF7881A1B}" type="presParOf" srcId="{BB7B973A-C5D7-454E-A4E7-E67FBD8236FA}" destId="{3D65693B-0809-4C7F-924C-893F10D11815}" srcOrd="0" destOrd="0" presId="urn:microsoft.com/office/officeart/2005/8/layout/hList1"/>
    <dgm:cxn modelId="{9B8C0FEE-1C36-4EA4-9559-09658C9DEBFB}" type="presParOf" srcId="{BB7B973A-C5D7-454E-A4E7-E67FBD8236FA}" destId="{5AE65BDA-868F-400D-B664-B8006361C9A8}" srcOrd="1" destOrd="0" presId="urn:microsoft.com/office/officeart/2005/8/layout/hList1"/>
    <dgm:cxn modelId="{6C30C17A-6EC5-4CB6-92B3-4ECECDBEFFCF}" type="presParOf" srcId="{B4099C68-C0C8-46CC-AA2D-E61EFF1B596F}" destId="{8A840510-D427-485E-8334-8EA278C4AD74}" srcOrd="7" destOrd="0" presId="urn:microsoft.com/office/officeart/2005/8/layout/hList1"/>
    <dgm:cxn modelId="{F5886689-807D-47B3-A7E7-33824EF69590}" type="presParOf" srcId="{B4099C68-C0C8-46CC-AA2D-E61EFF1B596F}" destId="{F5860CF7-2114-4607-A446-67EA106087DB}" srcOrd="8" destOrd="0" presId="urn:microsoft.com/office/officeart/2005/8/layout/hList1"/>
    <dgm:cxn modelId="{AE8B3936-974D-48A9-A124-DFE19AC518DA}" type="presParOf" srcId="{F5860CF7-2114-4607-A446-67EA106087DB}" destId="{76C5103E-D903-48B4-8D93-8A86BF817943}" srcOrd="0" destOrd="0" presId="urn:microsoft.com/office/officeart/2005/8/layout/hList1"/>
    <dgm:cxn modelId="{FD8C22BD-A985-4A20-9B45-4A36E8F5EC39}" type="presParOf" srcId="{F5860CF7-2114-4607-A446-67EA106087DB}" destId="{02864455-56A0-4217-B143-A4393083688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E66277-8212-46EF-ADBE-148AC078A705}">
      <dsp:nvSpPr>
        <dsp:cNvPr id="0" name=""/>
        <dsp:cNvSpPr/>
      </dsp:nvSpPr>
      <dsp:spPr>
        <a:xfrm>
          <a:off x="5370" y="647709"/>
          <a:ext cx="2058857" cy="813107"/>
        </a:xfrm>
        <a:prstGeom prst="rect">
          <a:avLst/>
        </a:prstGeom>
        <a:solidFill>
          <a:schemeClr val="bg2">
            <a:lumMod val="60000"/>
            <a:lumOff val="4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11th grade GPA &lt; 2.6 and no </a:t>
          </a:r>
          <a:r>
            <a:rPr lang="en-US" sz="1700" kern="1200" dirty="0" err="1"/>
            <a:t>Precalc</a:t>
          </a:r>
          <a:r>
            <a:rPr lang="en-US" sz="1700" kern="1200" dirty="0"/>
            <a:t>. in HS</a:t>
          </a:r>
        </a:p>
      </dsp:txBody>
      <dsp:txXfrm>
        <a:off x="5370" y="647709"/>
        <a:ext cx="2058857" cy="813107"/>
      </dsp:txXfrm>
    </dsp:sp>
    <dsp:sp modelId="{8616F185-A8C4-4825-80E2-A04858515E51}">
      <dsp:nvSpPr>
        <dsp:cNvPr id="0" name=""/>
        <dsp:cNvSpPr/>
      </dsp:nvSpPr>
      <dsp:spPr>
        <a:xfrm>
          <a:off x="5370" y="1460817"/>
          <a:ext cx="2058857" cy="7466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/>
            <a:t>38% pass rate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/>
            <a:t>~16% of students</a:t>
          </a:r>
        </a:p>
      </dsp:txBody>
      <dsp:txXfrm>
        <a:off x="5370" y="1460817"/>
        <a:ext cx="2058857" cy="746639"/>
      </dsp:txXfrm>
    </dsp:sp>
    <dsp:sp modelId="{7DEC4A15-E17B-47E0-92A5-1A8B8ABC5FA4}">
      <dsp:nvSpPr>
        <dsp:cNvPr id="0" name=""/>
        <dsp:cNvSpPr/>
      </dsp:nvSpPr>
      <dsp:spPr>
        <a:xfrm>
          <a:off x="2352468" y="647709"/>
          <a:ext cx="2058857" cy="813107"/>
        </a:xfrm>
        <a:prstGeom prst="rect">
          <a:avLst/>
        </a:prstGeom>
        <a:solidFill>
          <a:schemeClr val="bg2">
            <a:lumMod val="60000"/>
            <a:lumOff val="4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11th grade  GPA &lt; 2.6 with Precalculus in HS</a:t>
          </a:r>
        </a:p>
      </dsp:txBody>
      <dsp:txXfrm>
        <a:off x="2352468" y="647709"/>
        <a:ext cx="2058857" cy="813107"/>
      </dsp:txXfrm>
    </dsp:sp>
    <dsp:sp modelId="{CA669740-F420-4443-873B-E54FC4383AFF}">
      <dsp:nvSpPr>
        <dsp:cNvPr id="0" name=""/>
        <dsp:cNvSpPr/>
      </dsp:nvSpPr>
      <dsp:spPr>
        <a:xfrm>
          <a:off x="2352468" y="1460817"/>
          <a:ext cx="2058857" cy="7466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/>
            <a:t>49% pass rate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/>
            <a:t>~5% of students</a:t>
          </a:r>
        </a:p>
      </dsp:txBody>
      <dsp:txXfrm>
        <a:off x="2352468" y="1460817"/>
        <a:ext cx="2058857" cy="746639"/>
      </dsp:txXfrm>
    </dsp:sp>
    <dsp:sp modelId="{5BBC43E2-55BC-42F9-800F-7E84F8E1A099}">
      <dsp:nvSpPr>
        <dsp:cNvPr id="0" name=""/>
        <dsp:cNvSpPr/>
      </dsp:nvSpPr>
      <dsp:spPr>
        <a:xfrm>
          <a:off x="4699567" y="647709"/>
          <a:ext cx="2058857" cy="813107"/>
        </a:xfrm>
        <a:prstGeom prst="rect">
          <a:avLst/>
        </a:prstGeom>
        <a:solidFill>
          <a:schemeClr val="bg2">
            <a:lumMod val="60000"/>
            <a:lumOff val="4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11th grade  GPA&gt;=2.6 and &lt; 3.1</a:t>
          </a:r>
        </a:p>
      </dsp:txBody>
      <dsp:txXfrm>
        <a:off x="4699567" y="647709"/>
        <a:ext cx="2058857" cy="813107"/>
      </dsp:txXfrm>
    </dsp:sp>
    <dsp:sp modelId="{F91C9DC2-046D-4197-9D10-D75A87C4D43B}">
      <dsp:nvSpPr>
        <dsp:cNvPr id="0" name=""/>
        <dsp:cNvSpPr/>
      </dsp:nvSpPr>
      <dsp:spPr>
        <a:xfrm>
          <a:off x="4699567" y="1460817"/>
          <a:ext cx="2058857" cy="7466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/>
            <a:t>56% pass rate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/>
            <a:t>~36% of students</a:t>
          </a:r>
        </a:p>
      </dsp:txBody>
      <dsp:txXfrm>
        <a:off x="4699567" y="1460817"/>
        <a:ext cx="2058857" cy="746639"/>
      </dsp:txXfrm>
    </dsp:sp>
    <dsp:sp modelId="{3D65693B-0809-4C7F-924C-893F10D11815}">
      <dsp:nvSpPr>
        <dsp:cNvPr id="0" name=""/>
        <dsp:cNvSpPr/>
      </dsp:nvSpPr>
      <dsp:spPr>
        <a:xfrm>
          <a:off x="7046665" y="647709"/>
          <a:ext cx="2058857" cy="813107"/>
        </a:xfrm>
        <a:prstGeom prst="rect">
          <a:avLst/>
        </a:prstGeom>
        <a:solidFill>
          <a:schemeClr val="bg2">
            <a:lumMod val="60000"/>
            <a:lumOff val="4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11th grade  GPA&gt;=3.1 and &lt; 3.4</a:t>
          </a:r>
        </a:p>
      </dsp:txBody>
      <dsp:txXfrm>
        <a:off x="7046665" y="647709"/>
        <a:ext cx="2058857" cy="813107"/>
      </dsp:txXfrm>
    </dsp:sp>
    <dsp:sp modelId="{5AE65BDA-868F-400D-B664-B8006361C9A8}">
      <dsp:nvSpPr>
        <dsp:cNvPr id="0" name=""/>
        <dsp:cNvSpPr/>
      </dsp:nvSpPr>
      <dsp:spPr>
        <a:xfrm>
          <a:off x="7046665" y="1460817"/>
          <a:ext cx="2058857" cy="7466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/>
            <a:t>67% pass rate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/>
            <a:t>~21% of students</a:t>
          </a:r>
        </a:p>
      </dsp:txBody>
      <dsp:txXfrm>
        <a:off x="7046665" y="1460817"/>
        <a:ext cx="2058857" cy="746639"/>
      </dsp:txXfrm>
    </dsp:sp>
    <dsp:sp modelId="{76C5103E-D903-48B4-8D93-8A86BF817943}">
      <dsp:nvSpPr>
        <dsp:cNvPr id="0" name=""/>
        <dsp:cNvSpPr/>
      </dsp:nvSpPr>
      <dsp:spPr>
        <a:xfrm>
          <a:off x="9393763" y="647709"/>
          <a:ext cx="2058857" cy="813107"/>
        </a:xfrm>
        <a:prstGeom prst="rect">
          <a:avLst/>
        </a:prstGeom>
        <a:solidFill>
          <a:schemeClr val="bg2">
            <a:lumMod val="60000"/>
            <a:lumOff val="4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11th grade GPA &gt;=3.4</a:t>
          </a:r>
        </a:p>
      </dsp:txBody>
      <dsp:txXfrm>
        <a:off x="9393763" y="647709"/>
        <a:ext cx="2058857" cy="813107"/>
      </dsp:txXfrm>
    </dsp:sp>
    <dsp:sp modelId="{02864455-56A0-4217-B143-A4393083688E}">
      <dsp:nvSpPr>
        <dsp:cNvPr id="0" name=""/>
        <dsp:cNvSpPr/>
      </dsp:nvSpPr>
      <dsp:spPr>
        <a:xfrm>
          <a:off x="9393763" y="1460817"/>
          <a:ext cx="2058857" cy="7466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/>
            <a:t>78% pass rate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/>
            <a:t>~23% of students</a:t>
          </a:r>
        </a:p>
      </dsp:txBody>
      <dsp:txXfrm>
        <a:off x="9393763" y="1460817"/>
        <a:ext cx="2058857" cy="7466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38901" marR="0" lvl="1" indent="-710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77802" marR="0" lvl="2" indent="-150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16703" marR="0" lvl="3" indent="-860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55604" marR="0" lvl="4" indent="-300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94505" marR="0" lvl="5" indent="-1010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633406" marR="0" lvl="6" indent="-450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72307" marR="0" lvl="7" indent="-1160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511209" marR="0" lvl="8" indent="-600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38901" marR="0" lvl="1" indent="-710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77802" marR="0" lvl="2" indent="-150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16703" marR="0" lvl="3" indent="-860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55604" marR="0" lvl="4" indent="-300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94505" marR="0" lvl="5" indent="-1010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633406" marR="0" lvl="6" indent="-450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72307" marR="0" lvl="7" indent="-1160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511209" marR="0" lvl="8" indent="-600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1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38901" marR="0" lvl="1" indent="-7101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1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77802" marR="0" lvl="2" indent="-1502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1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16703" marR="0" lvl="3" indent="-8602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1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55604" marR="0" lvl="4" indent="-3004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1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94505" marR="0" lvl="5" indent="-10105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1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633406" marR="0" lvl="6" indent="-4505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1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72307" marR="0" lvl="7" indent="-11607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1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511209" marR="0" lvl="8" indent="-6008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1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38901" marR="0" lvl="1" indent="-710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77802" marR="0" lvl="2" indent="-150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16703" marR="0" lvl="3" indent="-860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55604" marR="0" lvl="4" indent="-300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94505" marR="0" lvl="5" indent="-1010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633406" marR="0" lvl="6" indent="-450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72307" marR="0" lvl="7" indent="-1160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511209" marR="0" lvl="8" indent="-600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3078153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0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4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0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Craig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84861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6CF1E8-2110-D743-A992-D2A2C13331F9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11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85320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John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828308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200" dirty="0"/>
              <a:t>John</a:t>
            </a: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116594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John</a:t>
            </a:r>
            <a:r>
              <a:rPr lang="en-US" baseline="0" dirty="0"/>
              <a:t> to revise… An average 0% difference in success rates for math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27207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Data from eight colleges for math; 12 colleges for English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75382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82326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61384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1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Mallory</a:t>
            </a:r>
          </a:p>
        </p:txBody>
      </p:sp>
      <p:sp>
        <p:nvSpPr>
          <p:cNvPr id="275" name="Shape 27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63596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John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6365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Decision rules based on the English 1A decision tree for direct matriculants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9125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Craig – Must use high school performance data (e.g., GPA, coursework, and/or course grades); Must show that a student is “highly unlikely” to succeed in transfer-level or college-level classes before being allowed to place that student in remediation that will extend their time to completion.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F4789A-555E-4D82-94F0-7BD54186E0D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9216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Adjusted to remove those whose intent was to get a one-level below gateway math course.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930436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348217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College Algebra is removed from the SLAM vs. BSTEM ratio calculation because many SLAM students as well as BSTEM students are directed in College Algebra as a common transfer-level math. Therefore, enrollment in College Algebra does not serve to distinguish intent. A 2012 NCES study of the BPS cohort found that 20% of community college students have STEM majors, corroboration the 25% proportion found in this sample.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164371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Tx/>
              <a:buFont typeface="Calibri"/>
              <a:buNone/>
              <a:tabLst/>
              <a:defRPr/>
            </a:pPr>
            <a:r>
              <a:rPr lang="en-US" dirty="0"/>
              <a:t>28.6% of the cohort enroll in a BSTEM course within one year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34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73258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-US" dirty="0"/>
          </a:p>
        </p:txBody>
      </p:sp>
      <p:sp>
        <p:nvSpPr>
          <p:cNvPr id="281" name="Shape 2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918128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61442" name="Notes Placeholder 2"/>
          <p:cNvSpPr txBox="1">
            <a:spLocks noGrp="1"/>
          </p:cNvSpPr>
          <p:nvPr>
            <p:ph type="body" idx="1"/>
            <p:custDataLst>
              <p:tags r:id="rId1"/>
            </p:custDataLst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x-none" altLang="x-none">
              <a:ea typeface="ＭＳ Ｐゴシック" charset="-128"/>
            </a:endParaRPr>
          </a:p>
        </p:txBody>
      </p:sp>
      <p:sp>
        <p:nvSpPr>
          <p:cNvPr id="61443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5180013" y="4884738"/>
            <a:ext cx="3962400" cy="2571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9pPr>
          </a:lstStyle>
          <a:p>
            <a:fld id="{FF29B769-32AC-F540-8E61-0FDF3F337628}" type="slidenum">
              <a:rPr lang="en-US" altLang="x-none">
                <a:latin typeface="Calibri" charset="0"/>
              </a:rPr>
              <a:pPr/>
              <a:t>40</a:t>
            </a:fld>
            <a:endParaRPr lang="en-US" altLang="x-none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0484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62466" name="Notes Placeholder 2"/>
          <p:cNvSpPr txBox="1">
            <a:spLocks noGrp="1"/>
          </p:cNvSpPr>
          <p:nvPr>
            <p:ph type="body" idx="1"/>
            <p:custDataLst>
              <p:tags r:id="rId1"/>
            </p:custDataLst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x-none">
                <a:ea typeface="ＭＳ Ｐゴシック" charset="-128"/>
              </a:rPr>
              <a:t>It is possible that some of the differences we see between actual and student-reported HSGPA are due to differences in which course grades are included in each average.</a:t>
            </a:r>
          </a:p>
          <a:p>
            <a:endParaRPr lang="en-US" altLang="x-none">
              <a:ea typeface="ＭＳ Ｐゴシック" charset="-128"/>
            </a:endParaRPr>
          </a:p>
          <a:p>
            <a:endParaRPr lang="en-US" altLang="x-none">
              <a:ea typeface="ＭＳ Ｐゴシック" charset="-128"/>
            </a:endParaRPr>
          </a:p>
        </p:txBody>
      </p:sp>
      <p:sp>
        <p:nvSpPr>
          <p:cNvPr id="62467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5180013" y="4884738"/>
            <a:ext cx="3962400" cy="2571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9pPr>
          </a:lstStyle>
          <a:p>
            <a:fld id="{D0217351-B8AC-4546-937A-808596BBF1A5}" type="slidenum">
              <a:rPr lang="en-US" altLang="x-none">
                <a:latin typeface="Calibri" charset="0"/>
              </a:rPr>
              <a:pPr/>
              <a:t>41</a:t>
            </a:fld>
            <a:endParaRPr lang="en-US" altLang="x-none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162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hape 265"/>
          <p:cNvSpPr>
            <a:spLocks noGrp="1" noRot="1" noChangeAspect="1" noTextEdit="1"/>
          </p:cNvSpPr>
          <p:nvPr>
            <p:ph type="sldImg" idx="2"/>
          </p:nvPr>
        </p:nvSpPr>
        <p:spPr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  <a:gd name="T10" fmla="*/ 0 w 120000"/>
              <a:gd name="T11" fmla="*/ 0 h 120000"/>
              <a:gd name="T12" fmla="*/ 120000 w 120000"/>
              <a:gd name="T13" fmla="*/ 12000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12700"/>
        </p:spPr>
      </p:sp>
      <p:sp>
        <p:nvSpPr>
          <p:cNvPr id="266" name="Shape 266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/>
            </a:pPr>
            <a:r>
              <a:rPr lang="en-US" sz="115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Loris</a:t>
            </a:r>
          </a:p>
          <a:p>
            <a:pPr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  <a:defRPr/>
            </a:pPr>
            <a:endParaRPr sz="1152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15" name="Shape 267"/>
          <p:cNvSpPr>
            <a:spLocks noGrp="1"/>
          </p:cNvSpPr>
          <p:nvPr>
            <p:ph type="sldNum" sz="quarter" idx="4294967295"/>
          </p:nvPr>
        </p:nvSpPr>
        <p:spPr bwMode="auto">
          <a:xfrm>
            <a:off x="5180013" y="4884738"/>
            <a:ext cx="3962400" cy="2571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b"/>
          <a:lstStyle>
            <a:lvl1pPr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9pPr>
          </a:lstStyle>
          <a:p>
            <a:pPr>
              <a:buClr>
                <a:srgbClr val="000000"/>
              </a:buClr>
              <a:buSzPct val="25000"/>
              <a:buFont typeface="Arial" charset="0"/>
              <a:buNone/>
            </a:pPr>
            <a:fld id="{2FBEDFC4-0EDC-1A4C-900E-7CAC4AAC9650}" type="slidenum">
              <a:rPr lang="en-US" altLang="x-none"/>
              <a:pPr>
                <a:buClr>
                  <a:srgbClr val="000000"/>
                </a:buClr>
                <a:buSzPct val="25000"/>
                <a:buFont typeface="Arial" charset="0"/>
                <a:buNone/>
              </a:pPr>
              <a:t>42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6146237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hape 272"/>
          <p:cNvSpPr>
            <a:spLocks noGrp="1" noRot="1" noChangeAspect="1" noTextEdit="1"/>
          </p:cNvSpPr>
          <p:nvPr>
            <p:ph type="sldImg" idx="2"/>
          </p:nvPr>
        </p:nvSpPr>
        <p:spPr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  <a:gd name="T10" fmla="*/ 0 w 120000"/>
              <a:gd name="T11" fmla="*/ 0 h 120000"/>
              <a:gd name="T12" fmla="*/ 120000 w 120000"/>
              <a:gd name="T13" fmla="*/ 12000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12700"/>
        </p:spPr>
      </p:sp>
      <p:sp>
        <p:nvSpPr>
          <p:cNvPr id="273" name="Shape 273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  <a:defRPr/>
            </a:pPr>
            <a:r>
              <a:rPr lang="en-US" sz="115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Loris</a:t>
            </a:r>
          </a:p>
        </p:txBody>
      </p:sp>
      <p:sp>
        <p:nvSpPr>
          <p:cNvPr id="65539" name="Shape 27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5180013" y="4884738"/>
            <a:ext cx="3962400" cy="2571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b"/>
          <a:lstStyle>
            <a:lvl1pPr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9pPr>
          </a:lstStyle>
          <a:p>
            <a:pPr>
              <a:buClr>
                <a:srgbClr val="000000"/>
              </a:buClr>
              <a:buSzPct val="25000"/>
              <a:buFont typeface="Arial" charset="0"/>
              <a:buNone/>
            </a:pPr>
            <a:fld id="{8EC9157C-F781-7F4B-ACD7-D92C7335AAF0}" type="slidenum">
              <a:rPr lang="en-US" altLang="x-none"/>
              <a:pPr>
                <a:buClr>
                  <a:srgbClr val="000000"/>
                </a:buClr>
                <a:buSzPct val="25000"/>
                <a:buFont typeface="Arial" charset="0"/>
                <a:buNone/>
              </a:pPr>
              <a:t>43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8780105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62466" name="Notes Placeholder 2"/>
          <p:cNvSpPr txBox="1">
            <a:spLocks noGrp="1"/>
          </p:cNvSpPr>
          <p:nvPr>
            <p:ph type="body" idx="1"/>
            <p:custDataLst>
              <p:tags r:id="rId1"/>
            </p:custDataLst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x-none">
                <a:ea typeface="ＭＳ Ｐゴシック" charset="-128"/>
              </a:rPr>
              <a:t>It is possible that some of the differences we see between actual and student-reported HSGPA are due to differences in which course grades are included in each average.</a:t>
            </a:r>
          </a:p>
          <a:p>
            <a:endParaRPr lang="en-US" altLang="x-none">
              <a:ea typeface="ＭＳ Ｐゴシック" charset="-128"/>
            </a:endParaRPr>
          </a:p>
          <a:p>
            <a:endParaRPr lang="en-US" altLang="x-none">
              <a:ea typeface="ＭＳ Ｐゴシック" charset="-128"/>
            </a:endParaRPr>
          </a:p>
        </p:txBody>
      </p:sp>
      <p:sp>
        <p:nvSpPr>
          <p:cNvPr id="62467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5180013" y="4884738"/>
            <a:ext cx="3962400" cy="2571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  <a:sym typeface="Arial" charset="0"/>
              </a:defRPr>
            </a:lvl9pPr>
          </a:lstStyle>
          <a:p>
            <a:fld id="{D0217351-B8AC-4546-937A-808596BBF1A5}" type="slidenum">
              <a:rPr lang="en-US" altLang="x-none">
                <a:latin typeface="Calibri" charset="0"/>
              </a:rPr>
              <a:pPr/>
              <a:t>44</a:t>
            </a:fld>
            <a:endParaRPr lang="en-US" altLang="x-none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692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Craig</a:t>
            </a:r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6893047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Shape 4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3" name="Shape 4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/>
              <a:t>Mallory</a:t>
            </a:r>
          </a:p>
        </p:txBody>
      </p:sp>
      <p:sp>
        <p:nvSpPr>
          <p:cNvPr id="454" name="Shape 45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48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65046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200" b="1" dirty="0"/>
              <a:t>Craig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 school data has a long tail where there are some schools with older high school data. English training sample=217k; Math=143k; Reading=51k; ESL=37k (esp. small b/c so many HS ESL students do not enroll in ESL when they come to college.. Used May 2015 data files for Math &amp; English; July 2015 data file for Reading; and January 2016 data file for ESL.</a:t>
            </a:r>
          </a:p>
        </p:txBody>
      </p:sp>
    </p:spTree>
    <p:extLst>
      <p:ext uri="{BB962C8B-B14F-4D97-AF65-F5344CB8AC3E}">
        <p14:creationId xmlns:p14="http://schemas.microsoft.com/office/powerpoint/2010/main" val="35932584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200" b="1" dirty="0"/>
              <a:t>Craig</a:t>
            </a:r>
          </a:p>
        </p:txBody>
      </p:sp>
      <p:sp>
        <p:nvSpPr>
          <p:cNvPr id="158" name="Shape 15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7527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200" b="1" dirty="0"/>
              <a:t>Craig</a:t>
            </a:r>
          </a:p>
        </p:txBody>
      </p:sp>
      <p:sp>
        <p:nvSpPr>
          <p:cNvPr id="165" name="Shape 16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94632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050" dirty="0"/>
              <a:t>Avg.</a:t>
            </a:r>
            <a:r>
              <a:rPr lang="en-US" sz="1050" baseline="0" dirty="0"/>
              <a:t> GPA </a:t>
            </a:r>
            <a:r>
              <a:rPr lang="mr-IN" sz="1050" baseline="0" dirty="0"/>
              <a:t>–</a:t>
            </a:r>
            <a:r>
              <a:rPr lang="en-US" sz="1050" baseline="0" dirty="0"/>
              <a:t> 3.2 - </a:t>
            </a:r>
            <a:r>
              <a:rPr lang="en-US" sz="1050" dirty="0"/>
              <a:t>Disproportionately likely to repeat, go backwards</a:t>
            </a:r>
          </a:p>
          <a:p>
            <a:pPr lvl="2"/>
            <a:r>
              <a:rPr lang="en-US" sz="1050" dirty="0"/>
              <a:t>Even after success!</a:t>
            </a:r>
          </a:p>
          <a:p>
            <a:pPr lvl="1"/>
            <a:r>
              <a:rPr lang="en-US" sz="1050" dirty="0"/>
              <a:t>Standardized tests frequent gatekeeper/proxy</a:t>
            </a:r>
          </a:p>
          <a:p>
            <a:pPr lvl="1"/>
            <a:r>
              <a:rPr lang="en-US" sz="1050" dirty="0"/>
              <a:t>Repetition yields _at best_ moderate improvement in performance in repeated and subsequent course</a:t>
            </a:r>
          </a:p>
          <a:p>
            <a:pPr lvl="1"/>
            <a:r>
              <a:rPr lang="en-US" sz="1050" dirty="0"/>
              <a:t>Disproportionate impact on underrepresented populations</a:t>
            </a:r>
          </a:p>
          <a:p>
            <a:pPr lvl="1"/>
            <a:r>
              <a:rPr lang="en-US" sz="1050" dirty="0"/>
              <a:t>Substantial real and opportunity costs to repeat courses successfully completed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3A668F-CFED-B04F-B74B-FF0FC093E6A0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6090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John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252717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6CF1E8-2110-D743-A992-D2A2C13331F9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10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2280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ctrTitle"/>
          </p:nvPr>
        </p:nvSpPr>
        <p:spPr>
          <a:xfrm>
            <a:off x="1489682" y="1682415"/>
            <a:ext cx="9044493" cy="126152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83B"/>
              </a:buClr>
              <a:buFont typeface="Arial"/>
              <a:buNone/>
              <a:defRPr sz="6336" b="0" i="0" u="none" strike="noStrike" cap="none">
                <a:solidFill>
                  <a:srgbClr val="F0783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subTitle" idx="1"/>
          </p:nvPr>
        </p:nvSpPr>
        <p:spPr>
          <a:xfrm>
            <a:off x="1463079" y="3072233"/>
            <a:ext cx="9071094" cy="16824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538"/>
              </a:spcBef>
              <a:spcAft>
                <a:spcPts val="0"/>
              </a:spcAft>
              <a:buClr>
                <a:srgbClr val="858489"/>
              </a:buClr>
              <a:buFont typeface="Arial"/>
              <a:buNone/>
              <a:defRPr sz="2688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38901" marR="0" lvl="1" indent="-7101" algn="ctr" rtl="0">
              <a:lnSpc>
                <a:spcPct val="100000"/>
              </a:lnSpc>
              <a:spcBef>
                <a:spcPts val="538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688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77802" marR="0" lvl="2" indent="-1502" algn="ctr" rtl="0">
              <a:lnSpc>
                <a:spcPct val="100000"/>
              </a:lnSpc>
              <a:spcBef>
                <a:spcPts val="461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304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16703" marR="0" lvl="3" indent="-8602" algn="ctr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92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55604" marR="0" lvl="4" indent="-3004" algn="ctr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92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194505" marR="0" lvl="5" indent="-10105" algn="ctr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9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633406" marR="0" lvl="6" indent="-4505" algn="ctr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9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72307" marR="0" lvl="7" indent="-11607" algn="ctr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9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511209" marR="0" lvl="8" indent="-6008" algn="ctr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9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585231" y="263637"/>
            <a:ext cx="10534174" cy="10972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83B"/>
              </a:buClr>
              <a:buFont typeface="Arial"/>
              <a:buNone/>
              <a:defRPr sz="4224" b="0" i="0" u="none" strike="noStrike" cap="none">
                <a:solidFill>
                  <a:srgbClr val="F0783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ustom Layou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1268000" y="1536119"/>
            <a:ext cx="9753865" cy="380372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29175" marR="0" lvl="0" indent="159063" algn="l" rtl="0">
              <a:lnSpc>
                <a:spcPct val="100000"/>
              </a:lnSpc>
              <a:spcBef>
                <a:spcPts val="307"/>
              </a:spcBef>
              <a:spcAft>
                <a:spcPts val="0"/>
              </a:spcAft>
              <a:buClr>
                <a:srgbClr val="858489"/>
              </a:buClr>
              <a:buSzPct val="112586"/>
              <a:buFont typeface="Noto Sans Symbols"/>
              <a:buChar char="▪"/>
              <a:defRPr sz="1536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13215" marR="0" lvl="1" indent="206823" algn="l" rtl="0">
              <a:lnSpc>
                <a:spcPct val="100000"/>
              </a:lnSpc>
              <a:spcBef>
                <a:spcPts val="307"/>
              </a:spcBef>
              <a:spcAft>
                <a:spcPts val="0"/>
              </a:spcAft>
              <a:buClr>
                <a:srgbClr val="858489"/>
              </a:buClr>
              <a:buSzPct val="112586"/>
              <a:buFont typeface="Courier New"/>
              <a:buChar char="o"/>
              <a:defRPr sz="1536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97252" marR="0" lvl="2" indent="267286" algn="l" rtl="0">
              <a:lnSpc>
                <a:spcPct val="100000"/>
              </a:lnSpc>
              <a:spcBef>
                <a:spcPts val="307"/>
              </a:spcBef>
              <a:spcAft>
                <a:spcPts val="0"/>
              </a:spcAft>
              <a:buClr>
                <a:srgbClr val="858489"/>
              </a:buClr>
              <a:buSzPct val="112586"/>
              <a:buFont typeface="Arial"/>
              <a:buChar char="•"/>
              <a:defRPr sz="1536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536154" marR="0" lvl="3" indent="260184" algn="l" rtl="0">
              <a:lnSpc>
                <a:spcPct val="100000"/>
              </a:lnSpc>
              <a:spcBef>
                <a:spcPts val="307"/>
              </a:spcBef>
              <a:spcAft>
                <a:spcPts val="0"/>
              </a:spcAft>
              <a:buClr>
                <a:srgbClr val="858489"/>
              </a:buClr>
              <a:buSzPct val="112586"/>
              <a:buFont typeface="Arial"/>
              <a:buChar char="•"/>
              <a:defRPr sz="1536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975055" marR="0" lvl="4" indent="265783" algn="l" rtl="0">
              <a:lnSpc>
                <a:spcPct val="100000"/>
              </a:lnSpc>
              <a:spcBef>
                <a:spcPts val="307"/>
              </a:spcBef>
              <a:spcAft>
                <a:spcPts val="0"/>
              </a:spcAft>
              <a:buClr>
                <a:srgbClr val="858489"/>
              </a:buClr>
              <a:buSzPct val="112586"/>
              <a:buFont typeface="Arial"/>
              <a:buChar char="•"/>
              <a:defRPr sz="1536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13956" marR="0" lvl="5" indent="354776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852857" marR="0" lvl="6" indent="360375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91756" marR="0" lvl="7" indent="353276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30659" marR="0" lvl="8" indent="358873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1268000" y="668110"/>
            <a:ext cx="9753865" cy="50226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83B"/>
              </a:buClr>
              <a:buFont typeface="Arial"/>
              <a:buNone/>
              <a:defRPr sz="2400" b="0" i="0" u="none" strike="noStrike" cap="none">
                <a:solidFill>
                  <a:srgbClr val="F0783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1268000" y="1536119"/>
            <a:ext cx="9753865" cy="380372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29175" marR="0" lvl="0" indent="159063" algn="l" rtl="0">
              <a:lnSpc>
                <a:spcPct val="100000"/>
              </a:lnSpc>
              <a:spcBef>
                <a:spcPts val="307"/>
              </a:spcBef>
              <a:spcAft>
                <a:spcPts val="0"/>
              </a:spcAft>
              <a:buClr>
                <a:srgbClr val="858489"/>
              </a:buClr>
              <a:buSzPct val="112586"/>
              <a:buFont typeface="Noto Sans Symbols"/>
              <a:buChar char="▪"/>
              <a:defRPr sz="1536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13215" marR="0" lvl="1" indent="206823" algn="l" rtl="0">
              <a:lnSpc>
                <a:spcPct val="100000"/>
              </a:lnSpc>
              <a:spcBef>
                <a:spcPts val="307"/>
              </a:spcBef>
              <a:spcAft>
                <a:spcPts val="0"/>
              </a:spcAft>
              <a:buClr>
                <a:srgbClr val="858489"/>
              </a:buClr>
              <a:buSzPct val="112586"/>
              <a:buFont typeface="Courier New"/>
              <a:buChar char="o"/>
              <a:defRPr sz="1536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97252" marR="0" lvl="2" indent="267286" algn="l" rtl="0">
              <a:lnSpc>
                <a:spcPct val="100000"/>
              </a:lnSpc>
              <a:spcBef>
                <a:spcPts val="307"/>
              </a:spcBef>
              <a:spcAft>
                <a:spcPts val="0"/>
              </a:spcAft>
              <a:buClr>
                <a:srgbClr val="858489"/>
              </a:buClr>
              <a:buSzPct val="112586"/>
              <a:buFont typeface="Arial"/>
              <a:buChar char="•"/>
              <a:defRPr sz="1536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536154" marR="0" lvl="3" indent="260184" algn="l" rtl="0">
              <a:lnSpc>
                <a:spcPct val="100000"/>
              </a:lnSpc>
              <a:spcBef>
                <a:spcPts val="307"/>
              </a:spcBef>
              <a:spcAft>
                <a:spcPts val="0"/>
              </a:spcAft>
              <a:buClr>
                <a:srgbClr val="858489"/>
              </a:buClr>
              <a:buSzPct val="112586"/>
              <a:buFont typeface="Arial"/>
              <a:buChar char="•"/>
              <a:defRPr sz="1536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975055" marR="0" lvl="4" indent="265783" algn="l" rtl="0">
              <a:lnSpc>
                <a:spcPct val="100000"/>
              </a:lnSpc>
              <a:spcBef>
                <a:spcPts val="307"/>
              </a:spcBef>
              <a:spcAft>
                <a:spcPts val="0"/>
              </a:spcAft>
              <a:buClr>
                <a:srgbClr val="858489"/>
              </a:buClr>
              <a:buSzPct val="112586"/>
              <a:buFont typeface="Arial"/>
              <a:buChar char="•"/>
              <a:defRPr sz="1536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13956" marR="0" lvl="5" indent="354776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852857" marR="0" lvl="6" indent="360375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91756" marR="0" lvl="7" indent="353276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30659" marR="0" lvl="8" indent="358873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1268000" y="668110"/>
            <a:ext cx="9753865" cy="50226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83B"/>
              </a:buClr>
              <a:buFont typeface="Arial"/>
              <a:buNone/>
              <a:defRPr sz="2400" b="0" i="0" u="none" strike="noStrike" cap="none">
                <a:solidFill>
                  <a:srgbClr val="F0783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06170" y="1176227"/>
            <a:ext cx="10284485" cy="337946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600" b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ison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585231" y="875500"/>
            <a:ext cx="10534200" cy="68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224" b="0" i="0" u="none" strike="noStrike" cap="none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728"/>
            </a:lvl2pPr>
            <a:lvl3pPr lvl="2" indent="0" rtl="0">
              <a:spcBef>
                <a:spcPts val="0"/>
              </a:spcBef>
              <a:buFont typeface="Arial"/>
              <a:buNone/>
              <a:defRPr sz="1728"/>
            </a:lvl3pPr>
            <a:lvl4pPr lvl="3" indent="0" rtl="0">
              <a:spcBef>
                <a:spcPts val="0"/>
              </a:spcBef>
              <a:buFont typeface="Arial"/>
              <a:buNone/>
              <a:defRPr sz="1728"/>
            </a:lvl4pPr>
            <a:lvl5pPr lvl="4" indent="0" rtl="0">
              <a:spcBef>
                <a:spcPts val="0"/>
              </a:spcBef>
              <a:buFont typeface="Arial"/>
              <a:buNone/>
              <a:defRPr sz="1728"/>
            </a:lvl5pPr>
            <a:lvl6pPr lvl="5" indent="0" rtl="0">
              <a:spcBef>
                <a:spcPts val="0"/>
              </a:spcBef>
              <a:buFont typeface="Arial"/>
              <a:buNone/>
              <a:defRPr sz="1728"/>
            </a:lvl6pPr>
            <a:lvl7pPr lvl="6" indent="0" rtl="0">
              <a:spcBef>
                <a:spcPts val="0"/>
              </a:spcBef>
              <a:buFont typeface="Arial"/>
              <a:buNone/>
              <a:defRPr sz="1728"/>
            </a:lvl7pPr>
            <a:lvl8pPr lvl="7" indent="0" rtl="0">
              <a:spcBef>
                <a:spcPts val="0"/>
              </a:spcBef>
              <a:buFont typeface="Arial"/>
              <a:buNone/>
              <a:defRPr sz="1728"/>
            </a:lvl8pPr>
            <a:lvl9pPr lvl="8" indent="0" rtl="0">
              <a:spcBef>
                <a:spcPts val="0"/>
              </a:spcBef>
              <a:buFont typeface="Arial"/>
              <a:buNone/>
              <a:defRPr sz="1728"/>
            </a:lvl9pPr>
          </a:lstStyle>
          <a:p>
            <a:endParaRPr dirty="0"/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585231" y="1473637"/>
            <a:ext cx="5171700" cy="61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461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304" b="1" i="0" u="none" strike="noStrike" cap="none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38912" marR="0" lvl="1" indent="-7112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92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77824" marR="0" lvl="2" indent="-1524" algn="l" rtl="0">
              <a:lnSpc>
                <a:spcPct val="100000"/>
              </a:lnSpc>
              <a:spcBef>
                <a:spcPts val="346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728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16736" marR="0" lvl="3" indent="-8636" algn="l" rtl="0">
              <a:lnSpc>
                <a:spcPct val="100000"/>
              </a:lnSpc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536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55648" marR="0" lvl="4" indent="-3048" algn="l" rtl="0">
              <a:lnSpc>
                <a:spcPct val="100000"/>
              </a:lnSpc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536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94560" marR="0" lvl="5" indent="-10160" algn="l" rtl="0">
              <a:lnSpc>
                <a:spcPct val="100000"/>
              </a:lnSpc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536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633472" marR="0" lvl="6" indent="-4572" algn="l" rtl="0">
              <a:lnSpc>
                <a:spcPct val="100000"/>
              </a:lnSpc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536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72384" marR="0" lvl="7" indent="-11683" algn="l" rtl="0">
              <a:lnSpc>
                <a:spcPct val="100000"/>
              </a:lnSpc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536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511296" marR="0" lvl="8" indent="-6096" algn="l" rtl="0">
              <a:lnSpc>
                <a:spcPct val="100000"/>
              </a:lnSpc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536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1" name="Shape 81"/>
          <p:cNvSpPr txBox="1">
            <a:spLocks noGrp="1"/>
          </p:cNvSpPr>
          <p:nvPr>
            <p:ph type="body" idx="3"/>
          </p:nvPr>
        </p:nvSpPr>
        <p:spPr>
          <a:xfrm>
            <a:off x="5945792" y="1473637"/>
            <a:ext cx="5173500" cy="61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461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304" b="1" i="0" u="none" strike="noStrike" cap="none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38912" marR="0" lvl="1" indent="-7112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92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77824" marR="0" lvl="2" indent="-1524" algn="l" rtl="0">
              <a:lnSpc>
                <a:spcPct val="100000"/>
              </a:lnSpc>
              <a:spcBef>
                <a:spcPts val="346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728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16736" marR="0" lvl="3" indent="-8636" algn="l" rtl="0">
              <a:lnSpc>
                <a:spcPct val="100000"/>
              </a:lnSpc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536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55648" marR="0" lvl="4" indent="-3048" algn="l" rtl="0">
              <a:lnSpc>
                <a:spcPct val="100000"/>
              </a:lnSpc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536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94560" marR="0" lvl="5" indent="-10160" algn="l" rtl="0">
              <a:lnSpc>
                <a:spcPct val="100000"/>
              </a:lnSpc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536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633472" marR="0" lvl="6" indent="-4572" algn="l" rtl="0">
              <a:lnSpc>
                <a:spcPct val="100000"/>
              </a:lnSpc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536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72384" marR="0" lvl="7" indent="-11683" algn="l" rtl="0">
              <a:lnSpc>
                <a:spcPct val="100000"/>
              </a:lnSpc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536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511296" marR="0" lvl="8" indent="-6096" algn="l" rtl="0">
              <a:lnSpc>
                <a:spcPct val="100000"/>
              </a:lnSpc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536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dt" idx="10"/>
          </p:nvPr>
        </p:nvSpPr>
        <p:spPr>
          <a:xfrm>
            <a:off x="585231" y="6179212"/>
            <a:ext cx="2731200" cy="350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1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38912" marR="0" lvl="1" indent="-71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77824" marR="0" lvl="2" indent="-152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16736" marR="0" lvl="3" indent="-863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55648" marR="0" lvl="4" indent="-304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94560" marR="0" lvl="5" indent="-10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633472" marR="0" lvl="6" indent="-457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72384" marR="0" lvl="7" indent="-1168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511296" marR="0" lvl="8" indent="-60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ftr" idx="11"/>
          </p:nvPr>
        </p:nvSpPr>
        <p:spPr>
          <a:xfrm>
            <a:off x="3999085" y="6179212"/>
            <a:ext cx="3706500" cy="350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1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38912" marR="0" lvl="1" indent="-71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77824" marR="0" lvl="2" indent="-152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16736" marR="0" lvl="3" indent="-863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55648" marR="0" lvl="4" indent="-304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94560" marR="0" lvl="5" indent="-10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633472" marR="0" lvl="6" indent="-457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72384" marR="0" lvl="7" indent="-1168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511296" marR="0" lvl="8" indent="-60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sldNum" idx="12"/>
          </p:nvPr>
        </p:nvSpPr>
        <p:spPr>
          <a:xfrm>
            <a:off x="8388324" y="6179212"/>
            <a:ext cx="2731200" cy="350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1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152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585232" y="2088798"/>
            <a:ext cx="5171581" cy="3791529"/>
          </a:xfrm>
        </p:spPr>
        <p:txBody>
          <a:bodyPr/>
          <a:lstStyle>
            <a:lvl1pPr>
              <a:defRPr sz="3072"/>
            </a:lvl1pPr>
            <a:lvl2pPr>
              <a:defRPr sz="2560"/>
            </a:lvl2pPr>
            <a:lvl3pPr>
              <a:defRPr sz="2304"/>
            </a:lvl3pPr>
            <a:lvl4pPr>
              <a:defRPr sz="2048"/>
            </a:lvl4pPr>
            <a:lvl5pPr>
              <a:defRPr sz="2048"/>
            </a:lvl5pPr>
            <a:lvl6pPr>
              <a:defRPr sz="2048"/>
            </a:lvl6pPr>
            <a:lvl7pPr>
              <a:defRPr sz="2048"/>
            </a:lvl7pPr>
            <a:lvl8pPr>
              <a:defRPr sz="2048"/>
            </a:lvl8pPr>
            <a:lvl9pPr>
              <a:defRPr sz="204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3"/>
          </p:nvPr>
        </p:nvSpPr>
        <p:spPr>
          <a:xfrm>
            <a:off x="5947711" y="2088798"/>
            <a:ext cx="5171581" cy="3791529"/>
          </a:xfrm>
        </p:spPr>
        <p:txBody>
          <a:bodyPr/>
          <a:lstStyle>
            <a:lvl1pPr>
              <a:defRPr sz="3072"/>
            </a:lvl1pPr>
            <a:lvl2pPr>
              <a:defRPr sz="2560"/>
            </a:lvl2pPr>
            <a:lvl3pPr>
              <a:defRPr sz="2304"/>
            </a:lvl3pPr>
            <a:lvl4pPr>
              <a:defRPr sz="2048"/>
            </a:lvl4pPr>
            <a:lvl5pPr>
              <a:defRPr sz="2048"/>
            </a:lvl5pPr>
            <a:lvl6pPr>
              <a:defRPr sz="2048"/>
            </a:lvl6pPr>
            <a:lvl7pPr>
              <a:defRPr sz="2048"/>
            </a:lvl7pPr>
            <a:lvl8pPr>
              <a:defRPr sz="2048"/>
            </a:lvl8pPr>
            <a:lvl9pPr>
              <a:defRPr sz="204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234226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557212" y="949325"/>
            <a:ext cx="5211900" cy="4368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4487" marR="0" lvl="0" indent="-55587" algn="l" rtl="0">
              <a:lnSpc>
                <a:spcPct val="100000"/>
              </a:lnSpc>
              <a:spcBef>
                <a:spcPts val="614"/>
              </a:spcBef>
              <a:spcAft>
                <a:spcPts val="0"/>
              </a:spcAft>
              <a:buClr>
                <a:srgbClr val="858489"/>
              </a:buClr>
              <a:buSzPct val="98200"/>
              <a:buFont typeface="Arial"/>
              <a:buChar char="•"/>
              <a:defRPr sz="2800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28650" marR="0" lvl="1" indent="-134703" algn="l" rtl="0">
              <a:lnSpc>
                <a:spcPct val="100000"/>
              </a:lnSpc>
              <a:spcBef>
                <a:spcPts val="538"/>
              </a:spcBef>
              <a:spcAft>
                <a:spcPts val="0"/>
              </a:spcAft>
              <a:buClr>
                <a:srgbClr val="858489"/>
              </a:buClr>
              <a:buSzPct val="99112"/>
              <a:buFont typeface="Arial"/>
              <a:buChar char="–"/>
              <a:defRPr sz="2400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54075" marR="0" lvl="2" indent="-40834" algn="l" rtl="0">
              <a:lnSpc>
                <a:spcPct val="100000"/>
              </a:lnSpc>
              <a:spcBef>
                <a:spcPts val="461"/>
              </a:spcBef>
              <a:spcAft>
                <a:spcPts val="0"/>
              </a:spcAft>
              <a:buClr>
                <a:srgbClr val="858489"/>
              </a:buClr>
              <a:buSzPct val="100347"/>
              <a:buFont typeface="Arial"/>
              <a:buChar char="•"/>
              <a:defRPr sz="2000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139825" marR="0" lvl="3" indent="-108708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858489"/>
              </a:buClr>
              <a:buSzPct val="102115"/>
              <a:buFont typeface="Arial"/>
              <a:buChar char="–"/>
              <a:defRPr sz="1800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975054" marR="0" lvl="4" indent="130643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858489"/>
              </a:buClr>
              <a:buSzPct val="103190"/>
              <a:buFont typeface="Arial"/>
              <a:buChar char="»"/>
              <a:defRPr sz="1920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13956" marR="0" lvl="5" indent="123541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3190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852856" marR="0" lvl="6" indent="129141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3190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91756" marR="0" lvl="7" indent="122042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3190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30659" marR="0" lvl="8" indent="127639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3190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91" name="Shape 91"/>
          <p:cNvSpPr txBox="1">
            <a:spLocks noGrp="1"/>
          </p:cNvSpPr>
          <p:nvPr>
            <p:ph type="body" idx="2"/>
          </p:nvPr>
        </p:nvSpPr>
        <p:spPr>
          <a:xfrm>
            <a:off x="5932116" y="971154"/>
            <a:ext cx="5211900" cy="4368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576262" marR="0" lvl="0" indent="-287362" algn="l" rtl="0">
              <a:lnSpc>
                <a:spcPct val="100000"/>
              </a:lnSpc>
              <a:spcBef>
                <a:spcPts val="614"/>
              </a:spcBef>
              <a:spcAft>
                <a:spcPts val="0"/>
              </a:spcAft>
              <a:buClr>
                <a:srgbClr val="858489"/>
              </a:buClr>
              <a:buSzPct val="98200"/>
              <a:buFont typeface="Arial"/>
              <a:buChar char="•"/>
              <a:defRPr sz="2800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0100" marR="0" lvl="1" indent="-306153" algn="l" rtl="0">
              <a:lnSpc>
                <a:spcPct val="100000"/>
              </a:lnSpc>
              <a:spcBef>
                <a:spcPts val="538"/>
              </a:spcBef>
              <a:spcAft>
                <a:spcPts val="0"/>
              </a:spcAft>
              <a:buClr>
                <a:srgbClr val="858489"/>
              </a:buClr>
              <a:buSzPct val="99112"/>
              <a:buFont typeface="Arial"/>
              <a:buChar char="–"/>
              <a:defRPr sz="2400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4587" marR="0" lvl="2" indent="-331346" algn="l" rtl="0">
              <a:lnSpc>
                <a:spcPct val="100000"/>
              </a:lnSpc>
              <a:spcBef>
                <a:spcPts val="461"/>
              </a:spcBef>
              <a:spcAft>
                <a:spcPts val="0"/>
              </a:spcAft>
              <a:buClr>
                <a:srgbClr val="858489"/>
              </a:buClr>
              <a:buSzPct val="100347"/>
              <a:buFont typeface="Arial"/>
              <a:buChar char="•"/>
              <a:defRPr sz="2000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340483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858489"/>
              </a:buClr>
              <a:buSzPct val="102115"/>
              <a:buFont typeface="Arial"/>
              <a:buChar char="–"/>
              <a:defRPr sz="1800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975054" marR="0" lvl="4" indent="130643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858489"/>
              </a:buClr>
              <a:buSzPct val="103190"/>
              <a:buFont typeface="Arial"/>
              <a:buChar char="»"/>
              <a:defRPr sz="1920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13956" marR="0" lvl="5" indent="123541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3190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852856" marR="0" lvl="6" indent="129141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3190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91756" marR="0" lvl="7" indent="122042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3190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30659" marR="0" lvl="8" indent="127639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3190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title"/>
          </p:nvPr>
        </p:nvSpPr>
        <p:spPr>
          <a:xfrm>
            <a:off x="585231" y="210781"/>
            <a:ext cx="10534200" cy="68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83B"/>
              </a:buClr>
              <a:buFont typeface="Arial"/>
              <a:buNone/>
              <a:defRPr sz="4224" b="0" i="0" u="none" strike="noStrike" cap="none">
                <a:solidFill>
                  <a:srgbClr val="F0783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377531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53418" y="40954"/>
            <a:ext cx="9656326" cy="13926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053416" y="1538867"/>
            <a:ext cx="4740378" cy="3869474"/>
          </a:xfrm>
        </p:spPr>
        <p:txBody>
          <a:bodyPr/>
          <a:lstStyle>
            <a:lvl1pPr marL="328613" indent="-317500">
              <a:tabLst/>
              <a:defRPr sz="2800"/>
            </a:lvl1pPr>
            <a:lvl2pPr marL="712788" indent="-312738">
              <a:tabLst/>
              <a:defRPr sz="2400"/>
            </a:lvl2pPr>
            <a:lvl3pPr marL="1096963" indent="-350838">
              <a:tabLst/>
              <a:defRPr sz="2000"/>
            </a:lvl3pPr>
            <a:lvl4pPr marL="1535113" indent="-388938">
              <a:tabLst/>
              <a:defRPr sz="1800"/>
            </a:lvl4pPr>
            <a:lvl5pPr marL="1974850" indent="-427038">
              <a:tabLst/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0"/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0" hasCustomPrompt="1"/>
          </p:nvPr>
        </p:nvSpPr>
        <p:spPr>
          <a:xfrm>
            <a:off x="5969366" y="1538867"/>
            <a:ext cx="4740378" cy="3869474"/>
          </a:xfrm>
        </p:spPr>
        <p:txBody>
          <a:bodyPr/>
          <a:lstStyle>
            <a:lvl1pPr marL="328613" indent="-317500">
              <a:tabLst/>
              <a:defRPr sz="2800"/>
            </a:lvl1pPr>
            <a:lvl2pPr marL="712788" indent="-312738">
              <a:tabLst/>
              <a:defRPr sz="2400"/>
            </a:lvl2pPr>
            <a:lvl3pPr marL="1096963" indent="-350838">
              <a:tabLst/>
              <a:defRPr sz="2000"/>
            </a:lvl3pPr>
            <a:lvl4pPr marL="1535113" indent="-388938">
              <a:tabLst/>
              <a:defRPr sz="1800"/>
            </a:lvl4pPr>
            <a:lvl5pPr marL="1974850" indent="-427038">
              <a:tabLst/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0"/>
            <a:endParaRPr lang="en-US" dirty="0"/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28613" indent="-317500">
              <a:tabLst/>
              <a:defRPr/>
            </a:lvl1pPr>
            <a:lvl2pPr marL="712788" indent="-312738">
              <a:tabLst/>
              <a:defRPr/>
            </a:lvl2pPr>
            <a:lvl3pPr marL="1096963" indent="-350838">
              <a:tabLst/>
              <a:defRPr/>
            </a:lvl3pPr>
            <a:lvl4pPr marL="1535113" indent="-388938">
              <a:tabLst/>
              <a:defRPr/>
            </a:lvl4pPr>
            <a:lvl5pPr marL="1974850" indent="-427038">
              <a:tabLst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1268000" y="1536119"/>
            <a:ext cx="9753865" cy="380372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29175" marR="0" lvl="0" indent="159063" algn="l" rtl="0">
              <a:lnSpc>
                <a:spcPct val="100000"/>
              </a:lnSpc>
              <a:spcBef>
                <a:spcPts val="1152"/>
              </a:spcBef>
              <a:spcAft>
                <a:spcPts val="0"/>
              </a:spcAft>
              <a:buClr>
                <a:srgbClr val="858489"/>
              </a:buClr>
              <a:buSzPct val="112586"/>
              <a:buFont typeface="Arial"/>
              <a:buChar char="•"/>
              <a:defRPr sz="1536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13215" marR="0" lvl="1" indent="206823" algn="l" rtl="0">
              <a:lnSpc>
                <a:spcPct val="100000"/>
              </a:lnSpc>
              <a:spcBef>
                <a:spcPts val="1152"/>
              </a:spcBef>
              <a:spcAft>
                <a:spcPts val="0"/>
              </a:spcAft>
              <a:buClr>
                <a:srgbClr val="858489"/>
              </a:buClr>
              <a:buSzPct val="112586"/>
              <a:buFont typeface="Noto Sans Symbols"/>
              <a:buChar char="▪"/>
              <a:defRPr sz="1536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97252" marR="0" lvl="2" indent="267286" algn="l" rtl="0">
              <a:lnSpc>
                <a:spcPct val="100000"/>
              </a:lnSpc>
              <a:spcBef>
                <a:spcPts val="1152"/>
              </a:spcBef>
              <a:spcAft>
                <a:spcPts val="0"/>
              </a:spcAft>
              <a:buClr>
                <a:srgbClr val="858489"/>
              </a:buClr>
              <a:buSzPct val="112586"/>
              <a:buFont typeface="Courier New"/>
              <a:buChar char="o"/>
              <a:defRPr sz="1536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536154" marR="0" lvl="3" indent="260184" algn="l" rtl="0">
              <a:lnSpc>
                <a:spcPct val="100000"/>
              </a:lnSpc>
              <a:spcBef>
                <a:spcPts val="307"/>
              </a:spcBef>
              <a:spcAft>
                <a:spcPts val="0"/>
              </a:spcAft>
              <a:buClr>
                <a:srgbClr val="858489"/>
              </a:buClr>
              <a:buSzPct val="112586"/>
              <a:buFont typeface="Arial"/>
              <a:buChar char="–"/>
              <a:defRPr sz="1536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975055" marR="0" lvl="4" indent="265783" algn="l" rtl="0">
              <a:lnSpc>
                <a:spcPct val="100000"/>
              </a:lnSpc>
              <a:spcBef>
                <a:spcPts val="307"/>
              </a:spcBef>
              <a:spcAft>
                <a:spcPts val="0"/>
              </a:spcAft>
              <a:buClr>
                <a:srgbClr val="858489"/>
              </a:buClr>
              <a:buSzPct val="112586"/>
              <a:buFont typeface="Arial"/>
              <a:buChar char="»"/>
              <a:defRPr sz="1536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13956" marR="0" lvl="5" indent="354776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852857" marR="0" lvl="6" indent="360375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91756" marR="0" lvl="7" indent="353276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30659" marR="0" lvl="8" indent="358873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1268000" y="668110"/>
            <a:ext cx="9753865" cy="50226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83B"/>
              </a:buClr>
              <a:buFont typeface="Arial"/>
              <a:buNone/>
              <a:defRPr sz="2400" b="0" i="0" u="none" strike="noStrike" cap="none">
                <a:solidFill>
                  <a:srgbClr val="F0783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1268000" y="950929"/>
            <a:ext cx="9851403" cy="10972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83B"/>
              </a:buClr>
              <a:buFont typeface="Arial"/>
              <a:buNone/>
              <a:defRPr sz="4224" b="0" i="0" u="none" strike="noStrike" cap="none">
                <a:solidFill>
                  <a:srgbClr val="F0783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 dirty="0"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1950773" y="2048157"/>
            <a:ext cx="9168632" cy="32916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29175" marR="0" lvl="0" indent="498895" algn="l" rtl="0">
              <a:lnSpc>
                <a:spcPct val="100000"/>
              </a:lnSpc>
              <a:spcBef>
                <a:spcPts val="538"/>
              </a:spcBef>
              <a:spcAft>
                <a:spcPts val="0"/>
              </a:spcAft>
              <a:buClr>
                <a:srgbClr val="858489"/>
              </a:buClr>
              <a:buSzPct val="97795"/>
              <a:buFont typeface="Arial"/>
              <a:buChar char="•"/>
              <a:defRPr sz="2688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13215" marR="0" lvl="1" indent="424705" algn="l" rtl="0">
              <a:lnSpc>
                <a:spcPct val="100000"/>
              </a:lnSpc>
              <a:spcBef>
                <a:spcPts val="461"/>
              </a:spcBef>
              <a:spcAft>
                <a:spcPts val="0"/>
              </a:spcAft>
              <a:buClr>
                <a:srgbClr val="858489"/>
              </a:buClr>
              <a:buSzPct val="100870"/>
              <a:buFont typeface="Arial"/>
              <a:buChar char="–"/>
              <a:defRPr sz="2304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97252" marR="0" lvl="2" indent="363380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858489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536154" marR="0" lvl="3" indent="308181" algn="l" rtl="0">
              <a:lnSpc>
                <a:spcPct val="100000"/>
              </a:lnSpc>
              <a:spcBef>
                <a:spcPts val="346"/>
              </a:spcBef>
              <a:spcAft>
                <a:spcPts val="0"/>
              </a:spcAft>
              <a:buClr>
                <a:srgbClr val="858489"/>
              </a:buClr>
              <a:buSzPct val="108509"/>
              <a:buFont typeface="Arial"/>
              <a:buChar char="–"/>
              <a:defRPr sz="1728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975055" marR="0" lvl="4" indent="313780" algn="l" rtl="0">
              <a:lnSpc>
                <a:spcPct val="100000"/>
              </a:lnSpc>
              <a:spcBef>
                <a:spcPts val="346"/>
              </a:spcBef>
              <a:spcAft>
                <a:spcPts val="0"/>
              </a:spcAft>
              <a:buClr>
                <a:srgbClr val="858489"/>
              </a:buClr>
              <a:buSzPct val="108509"/>
              <a:buFont typeface="Arial"/>
              <a:buChar char="»"/>
              <a:defRPr sz="1728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13956" marR="0" lvl="5" indent="354776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852857" marR="0" lvl="6" indent="360375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91756" marR="0" lvl="7" indent="353276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30659" marR="0" lvl="8" indent="358873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with Graphic Background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ctrTitle"/>
          </p:nvPr>
        </p:nvSpPr>
        <p:spPr>
          <a:xfrm>
            <a:off x="1489682" y="1389820"/>
            <a:ext cx="9044493" cy="126152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83B"/>
              </a:buClr>
              <a:buFont typeface="Arial"/>
              <a:buNone/>
              <a:defRPr sz="3840" b="0" i="0" u="none" strike="noStrike" cap="none">
                <a:solidFill>
                  <a:srgbClr val="F0783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ubTitle" idx="1"/>
          </p:nvPr>
        </p:nvSpPr>
        <p:spPr>
          <a:xfrm>
            <a:off x="1463079" y="2779641"/>
            <a:ext cx="9071094" cy="73148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46"/>
              </a:spcBef>
              <a:spcAft>
                <a:spcPts val="0"/>
              </a:spcAft>
              <a:buClr>
                <a:srgbClr val="858489"/>
              </a:buClr>
              <a:buFont typeface="Arial"/>
              <a:buNone/>
              <a:defRPr sz="1728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38901" marR="0" lvl="1" indent="-7101" algn="ctr" rtl="0">
              <a:lnSpc>
                <a:spcPct val="100000"/>
              </a:lnSpc>
              <a:spcBef>
                <a:spcPts val="538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688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77802" marR="0" lvl="2" indent="-1502" algn="ctr" rtl="0">
              <a:lnSpc>
                <a:spcPct val="100000"/>
              </a:lnSpc>
              <a:spcBef>
                <a:spcPts val="461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304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16703" marR="0" lvl="3" indent="-8602" algn="ctr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92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55604" marR="0" lvl="4" indent="-3004" algn="ctr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92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194505" marR="0" lvl="5" indent="-10105" algn="ctr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9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633406" marR="0" lvl="6" indent="-4505" algn="ctr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9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72307" marR="0" lvl="7" indent="-11607" algn="ctr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9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511209" marR="0" lvl="8" indent="-6008" algn="ctr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9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2"/>
          </p:nvPr>
        </p:nvSpPr>
        <p:spPr>
          <a:xfrm>
            <a:off x="1463079" y="3657423"/>
            <a:ext cx="9071094" cy="36574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46"/>
              </a:spcBef>
              <a:spcAft>
                <a:spcPts val="0"/>
              </a:spcAft>
              <a:buClr>
                <a:srgbClr val="858489"/>
              </a:buClr>
              <a:buFont typeface="Arial"/>
              <a:buNone/>
              <a:defRPr sz="1728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13215" marR="0" lvl="1" indent="546655" algn="l" rtl="0">
              <a:lnSpc>
                <a:spcPct val="100000"/>
              </a:lnSpc>
              <a:spcBef>
                <a:spcPts val="538"/>
              </a:spcBef>
              <a:spcAft>
                <a:spcPts val="0"/>
              </a:spcAft>
              <a:buClr>
                <a:srgbClr val="858489"/>
              </a:buClr>
              <a:buSzPct val="97795"/>
              <a:buFont typeface="Arial"/>
              <a:buChar char="–"/>
              <a:defRPr sz="2688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97252" marR="0" lvl="2" indent="485168" algn="l" rtl="0">
              <a:lnSpc>
                <a:spcPct val="100000"/>
              </a:lnSpc>
              <a:spcBef>
                <a:spcPts val="461"/>
              </a:spcBef>
              <a:spcAft>
                <a:spcPts val="0"/>
              </a:spcAft>
              <a:buClr>
                <a:srgbClr val="858489"/>
              </a:buClr>
              <a:buSzPct val="100870"/>
              <a:buFont typeface="Arial"/>
              <a:buChar char="•"/>
              <a:defRPr sz="2304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536154" marR="0" lvl="3" indent="356278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858489"/>
              </a:buClr>
              <a:buSzPct val="105372"/>
              <a:buFont typeface="Arial"/>
              <a:buChar char="–"/>
              <a:defRPr sz="1920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975055" marR="0" lvl="4" indent="361877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858489"/>
              </a:buClr>
              <a:buSzPct val="105372"/>
              <a:buFont typeface="Arial"/>
              <a:buChar char="»"/>
              <a:defRPr sz="1920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13956" marR="0" lvl="5" indent="354776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852857" marR="0" lvl="6" indent="360375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91756" marR="0" lvl="7" indent="353276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30659" marR="0" lvl="8" indent="358873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3"/>
          </p:nvPr>
        </p:nvSpPr>
        <p:spPr>
          <a:xfrm>
            <a:off x="2048308" y="4096314"/>
            <a:ext cx="8485862" cy="124352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64588" marR="0" lvl="0" indent="263108" algn="l" rtl="0">
              <a:lnSpc>
                <a:spcPct val="100000"/>
              </a:lnSpc>
              <a:spcBef>
                <a:spcPts val="269"/>
              </a:spcBef>
              <a:spcAft>
                <a:spcPts val="0"/>
              </a:spcAft>
              <a:buClr>
                <a:srgbClr val="858489"/>
              </a:buClr>
              <a:buSzPct val="118106"/>
              <a:buFont typeface="Arial"/>
              <a:buChar char="•"/>
              <a:defRPr sz="1344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38901" marR="0" lvl="1" indent="29629" algn="l" rtl="0">
              <a:lnSpc>
                <a:spcPct val="100000"/>
              </a:lnSpc>
              <a:spcBef>
                <a:spcPts val="230"/>
              </a:spcBef>
              <a:spcAft>
                <a:spcPts val="0"/>
              </a:spcAft>
              <a:buClr>
                <a:srgbClr val="858489"/>
              </a:buClr>
              <a:buSzPct val="81536"/>
              <a:buFont typeface="Arial"/>
              <a:buChar char="–"/>
              <a:defRPr sz="1152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97252" marR="0" lvl="2" indent="64601" algn="l" rtl="0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Clr>
                <a:srgbClr val="858489"/>
              </a:buClr>
              <a:buSzPct val="81536"/>
              <a:buFont typeface="Arial"/>
              <a:buChar char="•"/>
              <a:defRPr sz="1056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536154" marR="0" lvl="3" indent="92354" algn="l" rtl="0">
              <a:lnSpc>
                <a:spcPct val="100000"/>
              </a:lnSpc>
              <a:spcBef>
                <a:spcPts val="202"/>
              </a:spcBef>
              <a:spcAft>
                <a:spcPts val="0"/>
              </a:spcAft>
              <a:buClr>
                <a:srgbClr val="858489"/>
              </a:buClr>
              <a:buSzPct val="104580"/>
              <a:buFont typeface="Arial"/>
              <a:buChar char="–"/>
              <a:defRPr sz="1009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975055" marR="0" lvl="4" indent="97953" algn="l" rtl="0">
              <a:lnSpc>
                <a:spcPct val="100000"/>
              </a:lnSpc>
              <a:spcBef>
                <a:spcPts val="202"/>
              </a:spcBef>
              <a:spcAft>
                <a:spcPts val="0"/>
              </a:spcAft>
              <a:buClr>
                <a:srgbClr val="858489"/>
              </a:buClr>
              <a:buSzPct val="104580"/>
              <a:buFont typeface="Arial"/>
              <a:buChar char="»"/>
              <a:defRPr sz="1009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13956" marR="0" lvl="5" indent="354776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852857" marR="0" lvl="6" indent="360375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91756" marR="0" lvl="7" indent="353276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30659" marR="0" lvl="8" indent="358873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with Graphic Background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ctrTitle"/>
          </p:nvPr>
        </p:nvSpPr>
        <p:spPr>
          <a:xfrm>
            <a:off x="1489682" y="1389820"/>
            <a:ext cx="9044493" cy="126152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83B"/>
              </a:buClr>
              <a:buFont typeface="Arial"/>
              <a:buNone/>
              <a:defRPr sz="3840" b="0" i="0" u="none" strike="noStrike" cap="none">
                <a:solidFill>
                  <a:srgbClr val="F0783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ubTitle" idx="1"/>
          </p:nvPr>
        </p:nvSpPr>
        <p:spPr>
          <a:xfrm>
            <a:off x="1463079" y="2779641"/>
            <a:ext cx="9071094" cy="73148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46"/>
              </a:spcBef>
              <a:spcAft>
                <a:spcPts val="0"/>
              </a:spcAft>
              <a:buClr>
                <a:srgbClr val="858489"/>
              </a:buClr>
              <a:buFont typeface="Arial"/>
              <a:buNone/>
              <a:defRPr sz="1728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38901" marR="0" lvl="1" indent="-7101" algn="ctr" rtl="0">
              <a:lnSpc>
                <a:spcPct val="100000"/>
              </a:lnSpc>
              <a:spcBef>
                <a:spcPts val="538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688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77802" marR="0" lvl="2" indent="-1502" algn="ctr" rtl="0">
              <a:lnSpc>
                <a:spcPct val="100000"/>
              </a:lnSpc>
              <a:spcBef>
                <a:spcPts val="461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304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16703" marR="0" lvl="3" indent="-8602" algn="ctr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92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55604" marR="0" lvl="4" indent="-3004" algn="ctr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92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194505" marR="0" lvl="5" indent="-10105" algn="ctr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9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633406" marR="0" lvl="6" indent="-4505" algn="ctr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9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72307" marR="0" lvl="7" indent="-11607" algn="ctr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9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511209" marR="0" lvl="8" indent="-6008" algn="ctr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9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2"/>
          </p:nvPr>
        </p:nvSpPr>
        <p:spPr>
          <a:xfrm>
            <a:off x="1463079" y="3657423"/>
            <a:ext cx="9071094" cy="36574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46"/>
              </a:spcBef>
              <a:spcAft>
                <a:spcPts val="0"/>
              </a:spcAft>
              <a:buClr>
                <a:srgbClr val="858489"/>
              </a:buClr>
              <a:buFont typeface="Arial"/>
              <a:buNone/>
              <a:defRPr sz="1728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13215" marR="0" lvl="1" indent="546655" algn="l" rtl="0">
              <a:lnSpc>
                <a:spcPct val="100000"/>
              </a:lnSpc>
              <a:spcBef>
                <a:spcPts val="538"/>
              </a:spcBef>
              <a:spcAft>
                <a:spcPts val="0"/>
              </a:spcAft>
              <a:buClr>
                <a:srgbClr val="858489"/>
              </a:buClr>
              <a:buSzPct val="97795"/>
              <a:buFont typeface="Arial"/>
              <a:buChar char="–"/>
              <a:defRPr sz="2688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97252" marR="0" lvl="2" indent="485168" algn="l" rtl="0">
              <a:lnSpc>
                <a:spcPct val="100000"/>
              </a:lnSpc>
              <a:spcBef>
                <a:spcPts val="461"/>
              </a:spcBef>
              <a:spcAft>
                <a:spcPts val="0"/>
              </a:spcAft>
              <a:buClr>
                <a:srgbClr val="858489"/>
              </a:buClr>
              <a:buSzPct val="100870"/>
              <a:buFont typeface="Arial"/>
              <a:buChar char="•"/>
              <a:defRPr sz="2304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536154" marR="0" lvl="3" indent="356278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858489"/>
              </a:buClr>
              <a:buSzPct val="105372"/>
              <a:buFont typeface="Arial"/>
              <a:buChar char="–"/>
              <a:defRPr sz="1920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975055" marR="0" lvl="4" indent="361877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858489"/>
              </a:buClr>
              <a:buSzPct val="105372"/>
              <a:buFont typeface="Arial"/>
              <a:buChar char="»"/>
              <a:defRPr sz="1920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13956" marR="0" lvl="5" indent="354776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852857" marR="0" lvl="6" indent="360375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91756" marR="0" lvl="7" indent="353276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30659" marR="0" lvl="8" indent="358873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3"/>
          </p:nvPr>
        </p:nvSpPr>
        <p:spPr>
          <a:xfrm>
            <a:off x="2048308" y="4096314"/>
            <a:ext cx="8485862" cy="124352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64588" marR="0" lvl="0" indent="263108" algn="l" rtl="0">
              <a:lnSpc>
                <a:spcPct val="100000"/>
              </a:lnSpc>
              <a:spcBef>
                <a:spcPts val="269"/>
              </a:spcBef>
              <a:spcAft>
                <a:spcPts val="0"/>
              </a:spcAft>
              <a:buClr>
                <a:srgbClr val="858489"/>
              </a:buClr>
              <a:buSzPct val="118106"/>
              <a:buFont typeface="Arial"/>
              <a:buChar char="•"/>
              <a:defRPr sz="1344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38901" marR="0" lvl="1" indent="29629" algn="l" rtl="0">
              <a:lnSpc>
                <a:spcPct val="100000"/>
              </a:lnSpc>
              <a:spcBef>
                <a:spcPts val="230"/>
              </a:spcBef>
              <a:spcAft>
                <a:spcPts val="0"/>
              </a:spcAft>
              <a:buClr>
                <a:srgbClr val="858489"/>
              </a:buClr>
              <a:buSzPct val="81536"/>
              <a:buFont typeface="Arial"/>
              <a:buChar char="–"/>
              <a:defRPr sz="1152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97252" marR="0" lvl="2" indent="64601" algn="l" rtl="0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Clr>
                <a:srgbClr val="858489"/>
              </a:buClr>
              <a:buSzPct val="81536"/>
              <a:buFont typeface="Arial"/>
              <a:buChar char="•"/>
              <a:defRPr sz="1056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536154" marR="0" lvl="3" indent="92354" algn="l" rtl="0">
              <a:lnSpc>
                <a:spcPct val="100000"/>
              </a:lnSpc>
              <a:spcBef>
                <a:spcPts val="202"/>
              </a:spcBef>
              <a:spcAft>
                <a:spcPts val="0"/>
              </a:spcAft>
              <a:buClr>
                <a:srgbClr val="858489"/>
              </a:buClr>
              <a:buSzPct val="104580"/>
              <a:buFont typeface="Arial"/>
              <a:buChar char="–"/>
              <a:defRPr sz="1009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975055" marR="0" lvl="4" indent="97953" algn="l" rtl="0">
              <a:lnSpc>
                <a:spcPct val="100000"/>
              </a:lnSpc>
              <a:spcBef>
                <a:spcPts val="202"/>
              </a:spcBef>
              <a:spcAft>
                <a:spcPts val="0"/>
              </a:spcAft>
              <a:buClr>
                <a:srgbClr val="858489"/>
              </a:buClr>
              <a:buSzPct val="104580"/>
              <a:buFont typeface="Arial"/>
              <a:buChar char="»"/>
              <a:defRPr sz="1009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13956" marR="0" lvl="5" indent="354776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852857" marR="0" lvl="6" indent="360375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91756" marR="0" lvl="7" indent="353276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30659" marR="0" lvl="8" indent="358873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585233" y="262113"/>
            <a:ext cx="3850744" cy="10081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83B"/>
              </a:buClr>
              <a:buFont typeface="Arial"/>
              <a:buNone/>
              <a:defRPr sz="1920" b="1" i="0" u="none" strike="noStrike" cap="none">
                <a:solidFill>
                  <a:srgbClr val="F0783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4576189" y="262112"/>
            <a:ext cx="6543218" cy="507772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29175" marR="0" lvl="0" indent="608240" algn="l" rtl="0">
              <a:lnSpc>
                <a:spcPct val="100000"/>
              </a:lnSpc>
              <a:spcBef>
                <a:spcPts val="614"/>
              </a:spcBef>
              <a:spcAft>
                <a:spcPts val="0"/>
              </a:spcAft>
              <a:buClr>
                <a:srgbClr val="858489"/>
              </a:buClr>
              <a:buSzPct val="95562"/>
              <a:buFont typeface="Arial"/>
              <a:buChar char="•"/>
              <a:defRPr sz="3072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13215" marR="0" lvl="1" indent="546655" algn="l" rtl="0">
              <a:lnSpc>
                <a:spcPct val="100000"/>
              </a:lnSpc>
              <a:spcBef>
                <a:spcPts val="538"/>
              </a:spcBef>
              <a:spcAft>
                <a:spcPts val="0"/>
              </a:spcAft>
              <a:buClr>
                <a:srgbClr val="858489"/>
              </a:buClr>
              <a:buSzPct val="97795"/>
              <a:buFont typeface="Arial"/>
              <a:buChar char="–"/>
              <a:defRPr sz="2688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97252" marR="0" lvl="2" indent="485168" algn="l" rtl="0">
              <a:lnSpc>
                <a:spcPct val="100000"/>
              </a:lnSpc>
              <a:spcBef>
                <a:spcPts val="461"/>
              </a:spcBef>
              <a:spcAft>
                <a:spcPts val="0"/>
              </a:spcAft>
              <a:buClr>
                <a:srgbClr val="858489"/>
              </a:buClr>
              <a:buSzPct val="100870"/>
              <a:buFont typeface="Arial"/>
              <a:buChar char="•"/>
              <a:defRPr sz="2304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536154" marR="0" lvl="3" indent="356278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858489"/>
              </a:buClr>
              <a:buSzPct val="105372"/>
              <a:buFont typeface="Arial"/>
              <a:buChar char="–"/>
              <a:defRPr sz="1920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975055" marR="0" lvl="4" indent="361877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858489"/>
              </a:buClr>
              <a:buSzPct val="105372"/>
              <a:buFont typeface="Arial"/>
              <a:buChar char="»"/>
              <a:defRPr sz="1920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13956" marR="0" lvl="5" indent="354776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852857" marR="0" lvl="6" indent="360375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91756" marR="0" lvl="7" indent="353276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30659" marR="0" lvl="8" indent="358873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body" idx="2"/>
          </p:nvPr>
        </p:nvSpPr>
        <p:spPr>
          <a:xfrm>
            <a:off x="585233" y="1377632"/>
            <a:ext cx="3850744" cy="39622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269"/>
              </a:spcBef>
              <a:spcAft>
                <a:spcPts val="0"/>
              </a:spcAft>
              <a:buClr>
                <a:srgbClr val="858489"/>
              </a:buClr>
              <a:buFont typeface="Arial"/>
              <a:buNone/>
              <a:defRPr sz="1344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38901" marR="0" lvl="1" indent="-7101" algn="l" rtl="0">
              <a:lnSpc>
                <a:spcPct val="100000"/>
              </a:lnSpc>
              <a:spcBef>
                <a:spcPts val="230"/>
              </a:spcBef>
              <a:spcAft>
                <a:spcPts val="0"/>
              </a:spcAft>
              <a:buClr>
                <a:srgbClr val="858489"/>
              </a:buClr>
              <a:buFont typeface="Arial"/>
              <a:buNone/>
              <a:defRPr sz="1152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77802" marR="0" lvl="2" indent="-1502" algn="l" rtl="0">
              <a:lnSpc>
                <a:spcPct val="100000"/>
              </a:lnSpc>
              <a:spcBef>
                <a:spcPts val="192"/>
              </a:spcBef>
              <a:spcAft>
                <a:spcPts val="0"/>
              </a:spcAft>
              <a:buClr>
                <a:srgbClr val="858489"/>
              </a:buClr>
              <a:buFont typeface="Arial"/>
              <a:buNone/>
              <a:defRPr sz="960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16703" marR="0" lvl="3" indent="-8602" algn="l" rtl="0">
              <a:lnSpc>
                <a:spcPct val="100000"/>
              </a:lnSpc>
              <a:spcBef>
                <a:spcPts val="173"/>
              </a:spcBef>
              <a:spcAft>
                <a:spcPts val="0"/>
              </a:spcAft>
              <a:buClr>
                <a:srgbClr val="858489"/>
              </a:buClr>
              <a:buFont typeface="Arial"/>
              <a:buNone/>
              <a:defRPr sz="864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55604" marR="0" lvl="4" indent="-3004" algn="l" rtl="0">
              <a:lnSpc>
                <a:spcPct val="100000"/>
              </a:lnSpc>
              <a:spcBef>
                <a:spcPts val="173"/>
              </a:spcBef>
              <a:spcAft>
                <a:spcPts val="0"/>
              </a:spcAft>
              <a:buClr>
                <a:srgbClr val="858489"/>
              </a:buClr>
              <a:buFont typeface="Arial"/>
              <a:buNone/>
              <a:defRPr sz="864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194505" marR="0" lvl="5" indent="-10105" algn="l" rtl="0">
              <a:lnSpc>
                <a:spcPct val="100000"/>
              </a:lnSpc>
              <a:spcBef>
                <a:spcPts val="173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86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633406" marR="0" lvl="6" indent="-4505" algn="l" rtl="0">
              <a:lnSpc>
                <a:spcPct val="100000"/>
              </a:lnSpc>
              <a:spcBef>
                <a:spcPts val="173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86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72307" marR="0" lvl="7" indent="-11607" algn="l" rtl="0">
              <a:lnSpc>
                <a:spcPct val="100000"/>
              </a:lnSpc>
              <a:spcBef>
                <a:spcPts val="173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86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511209" marR="0" lvl="8" indent="-6008" algn="l" rtl="0">
              <a:lnSpc>
                <a:spcPct val="100000"/>
              </a:lnSpc>
              <a:spcBef>
                <a:spcPts val="173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86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hape 10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440" y="0"/>
            <a:ext cx="11703756" cy="658336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585231" y="263637"/>
            <a:ext cx="10534174" cy="10972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83B"/>
              </a:buClr>
              <a:buFont typeface="Arial"/>
              <a:buNone/>
              <a:defRPr sz="4224" b="0" i="0" u="none" strike="noStrike" cap="none">
                <a:solidFill>
                  <a:srgbClr val="F0783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585231" y="1536119"/>
            <a:ext cx="10534174" cy="38768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29175" marR="0" lvl="0" indent="608240" algn="l" rtl="0">
              <a:lnSpc>
                <a:spcPct val="100000"/>
              </a:lnSpc>
              <a:spcBef>
                <a:spcPts val="614"/>
              </a:spcBef>
              <a:spcAft>
                <a:spcPts val="0"/>
              </a:spcAft>
              <a:buClr>
                <a:srgbClr val="858489"/>
              </a:buClr>
              <a:buSzPct val="95562"/>
              <a:buFont typeface="Arial"/>
              <a:buChar char="•"/>
              <a:defRPr sz="3072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13215" marR="0" lvl="1" indent="546655" algn="l" rtl="0">
              <a:lnSpc>
                <a:spcPct val="100000"/>
              </a:lnSpc>
              <a:spcBef>
                <a:spcPts val="538"/>
              </a:spcBef>
              <a:spcAft>
                <a:spcPts val="0"/>
              </a:spcAft>
              <a:buClr>
                <a:srgbClr val="858489"/>
              </a:buClr>
              <a:buSzPct val="97795"/>
              <a:buFont typeface="Arial"/>
              <a:buChar char="–"/>
              <a:defRPr sz="2688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97252" marR="0" lvl="2" indent="485168" algn="l" rtl="0">
              <a:lnSpc>
                <a:spcPct val="100000"/>
              </a:lnSpc>
              <a:spcBef>
                <a:spcPts val="461"/>
              </a:spcBef>
              <a:spcAft>
                <a:spcPts val="0"/>
              </a:spcAft>
              <a:buClr>
                <a:srgbClr val="858489"/>
              </a:buClr>
              <a:buSzPct val="100870"/>
              <a:buFont typeface="Arial"/>
              <a:buChar char="•"/>
              <a:defRPr sz="2304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536154" marR="0" lvl="3" indent="356278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858489"/>
              </a:buClr>
              <a:buSzPct val="105372"/>
              <a:buFont typeface="Arial"/>
              <a:buChar char="–"/>
              <a:defRPr sz="1920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975055" marR="0" lvl="4" indent="361877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858489"/>
              </a:buClr>
              <a:buSzPct val="105372"/>
              <a:buFont typeface="Arial"/>
              <a:buChar char="»"/>
              <a:defRPr sz="1920" b="0" i="0" u="none" strike="noStrike" cap="none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13956" marR="0" lvl="5" indent="354776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852857" marR="0" lvl="6" indent="360375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91756" marR="0" lvl="7" indent="353276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30659" marR="0" lvl="8" indent="358873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ct val="105372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99" y="5654318"/>
            <a:ext cx="2624314" cy="755625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740" r:id="rId14"/>
    <p:sldLayoutId id="2147483737" r:id="rId15"/>
    <p:sldLayoutId id="2147483738" r:id="rId16"/>
    <p:sldLayoutId id="2147483755" r:id="rId17"/>
    <p:sldLayoutId id="2147483754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hyperlink" Target="http://bit.ly/HSGPAAK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4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bit.ly/MMAPSummary2017" TargetMode="Externa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bit.ly/CAPCuyamaca" TargetMode="Externa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CCABridgeBuilders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Relationship Id="rId4" Type="http://schemas.openxmlformats.org/officeDocument/2006/relationships/hyperlink" Target="http://bit.ly/TNCoreq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UCSelfReportGPA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://bit.ly/ACTSRGPA" TargetMode="External"/><Relationship Id="rId4" Type="http://schemas.openxmlformats.org/officeDocument/2006/relationships/hyperlink" Target="http://bit.ly/CBSRGPA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ACTSRGPA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hyperlink" Target="mailto:ken@edresults.org" TargetMode="External"/><Relationship Id="rId3" Type="http://schemas.openxmlformats.org/officeDocument/2006/relationships/hyperlink" Target="mailto:twillett@rpgroup.org" TargetMode="External"/><Relationship Id="rId7" Type="http://schemas.openxmlformats.org/officeDocument/2006/relationships/hyperlink" Target="mailto:jhetts@edresults.org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lfagioli@ivc.edu" TargetMode="External"/><Relationship Id="rId11" Type="http://schemas.openxmlformats.org/officeDocument/2006/relationships/hyperlink" Target="mailto:prbahr@umich.edu" TargetMode="External"/><Relationship Id="rId5" Type="http://schemas.openxmlformats.org/officeDocument/2006/relationships/hyperlink" Target="mailto:chayward@rpgroup.org" TargetMode="External"/><Relationship Id="rId10" Type="http://schemas.openxmlformats.org/officeDocument/2006/relationships/hyperlink" Target="mailto:dduran@edresults.org" TargetMode="External"/><Relationship Id="rId4" Type="http://schemas.openxmlformats.org/officeDocument/2006/relationships/hyperlink" Target="mailto:anguyen@rpgroup.org" TargetMode="External"/><Relationship Id="rId9" Type="http://schemas.openxmlformats.org/officeDocument/2006/relationships/hyperlink" Target="mailto:rachelbb@uci.edu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RulesMMAP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5944" y="1400318"/>
            <a:ext cx="11374016" cy="1261523"/>
          </a:xfrm>
        </p:spPr>
        <p:txBody>
          <a:bodyPr/>
          <a:lstStyle/>
          <a:p>
            <a:pPr algn="ctr"/>
            <a:r>
              <a:rPr lang="en-US" sz="5760" dirty="0"/>
              <a:t>Placement in a </a:t>
            </a:r>
            <a:r>
              <a:rPr lang="en-US" sz="5760" dirty="0" smtClean="0"/>
              <a:t/>
            </a:r>
            <a:br>
              <a:rPr lang="en-US" sz="5760" dirty="0" smtClean="0"/>
            </a:br>
            <a:r>
              <a:rPr lang="en-US" sz="5760" dirty="0" smtClean="0"/>
              <a:t>Post-AB 705 World</a:t>
            </a:r>
            <a:endParaRPr lang="en-US" sz="576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9682" y="3530770"/>
            <a:ext cx="8800916" cy="2870030"/>
          </a:xfrm>
        </p:spPr>
        <p:txBody>
          <a:bodyPr>
            <a:noAutofit/>
          </a:bodyPr>
          <a:lstStyle/>
          <a:p>
            <a:pPr algn="ctr"/>
            <a:r>
              <a:rPr lang="en-US" sz="2000" dirty="0"/>
              <a:t>Craig Hayward, PhD</a:t>
            </a:r>
          </a:p>
          <a:p>
            <a:pPr algn="ctr"/>
            <a:r>
              <a:rPr lang="en-US" sz="2000" dirty="0"/>
              <a:t>John Hetts, PhD</a:t>
            </a:r>
          </a:p>
          <a:p>
            <a:pPr algn="ctr"/>
            <a:r>
              <a:rPr lang="en-US" sz="2000" dirty="0"/>
              <a:t>AB 705 Work Group</a:t>
            </a:r>
          </a:p>
          <a:p>
            <a:pPr algn="ctr"/>
            <a:r>
              <a:rPr lang="en-US" sz="2000" dirty="0"/>
              <a:t>Wednesday, February 7, 2018</a:t>
            </a:r>
          </a:p>
          <a:p>
            <a:pPr algn="ctr"/>
            <a:endParaRPr lang="en-US" sz="1100" dirty="0"/>
          </a:p>
          <a:p>
            <a:pPr algn="ctr"/>
            <a:endParaRPr lang="en-US" sz="1100" dirty="0"/>
          </a:p>
          <a:p>
            <a:pPr algn="ctr"/>
            <a:endParaRPr lang="en-US" sz="1100" dirty="0"/>
          </a:p>
          <a:p>
            <a:pPr algn="ctr"/>
            <a:r>
              <a:rPr lang="en-US" sz="1600" dirty="0"/>
              <a:t>California State University Chancellor’s Office</a:t>
            </a:r>
          </a:p>
          <a:p>
            <a:pPr algn="ctr"/>
            <a:r>
              <a:rPr lang="en-US" sz="1600" dirty="0"/>
              <a:t>Long Beach</a:t>
            </a:r>
          </a:p>
        </p:txBody>
      </p:sp>
    </p:spTree>
    <p:extLst>
      <p:ext uri="{BB962C8B-B14F-4D97-AF65-F5344CB8AC3E}">
        <p14:creationId xmlns:p14="http://schemas.microsoft.com/office/powerpoint/2010/main" val="3979859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02445" y="52322"/>
            <a:ext cx="11129726" cy="1097227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Compass, Accuplacer, Asset </a:t>
            </a:r>
            <a:r>
              <a:rPr lang="mr-IN" dirty="0"/>
              <a:t>–</a:t>
            </a:r>
            <a:r>
              <a:rPr lang="en-US" dirty="0"/>
              <a:t> North Carolina</a:t>
            </a:r>
          </a:p>
        </p:txBody>
      </p:sp>
      <p:pic>
        <p:nvPicPr>
          <p:cNvPr id="12" name="Content Placeholder 11" descr="Screen Shot 2016-04-10 at 8.43.47 AM.png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" t="-4541" r="2423" b="-3183"/>
          <a:stretch/>
        </p:blipFill>
        <p:spPr>
          <a:xfrm>
            <a:off x="6063654" y="739301"/>
            <a:ext cx="5498434" cy="4902741"/>
          </a:xfrm>
        </p:spPr>
      </p:pic>
      <p:sp>
        <p:nvSpPr>
          <p:cNvPr id="10" name="TextBox 9"/>
          <p:cNvSpPr txBox="1"/>
          <p:nvPr/>
        </p:nvSpPr>
        <p:spPr>
          <a:xfrm>
            <a:off x="3130321" y="5642042"/>
            <a:ext cx="5058384" cy="764506"/>
          </a:xfrm>
          <a:prstGeom prst="rect">
            <a:avLst/>
          </a:prstGeom>
          <a:noFill/>
        </p:spPr>
        <p:txBody>
          <a:bodyPr wrap="square" lIns="117032" tIns="58516" rIns="117032" bIns="58516" rtlCol="0">
            <a:spAutoFit/>
          </a:bodyPr>
          <a:lstStyle/>
          <a:p>
            <a:pPr defTabSz="1170283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From Bostian (2016), North Carolina Waves GPA Wand, Students Magically College Ready adapted from research of Belfield &amp; Crosta, 2012 – see also Table 1) </a:t>
            </a:r>
          </a:p>
        </p:txBody>
      </p:sp>
      <p:pic>
        <p:nvPicPr>
          <p:cNvPr id="14" name="Content Placeholder 13" descr="Screen Shot 2016-04-10 at 8.48.23 AM.png"/>
          <p:cNvPicPr>
            <a:picLocks noGrp="1" noChangeAspect="1"/>
          </p:cNvPicPr>
          <p:nvPr>
            <p:ph sz="half" idx="1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304" r="3031" b="2496"/>
          <a:stretch/>
        </p:blipFill>
        <p:spPr>
          <a:xfrm>
            <a:off x="179254" y="1276789"/>
            <a:ext cx="5412988" cy="3976147"/>
          </a:xfrm>
        </p:spPr>
      </p:pic>
    </p:spTree>
    <p:extLst>
      <p:ext uri="{BB962C8B-B14F-4D97-AF65-F5344CB8AC3E}">
        <p14:creationId xmlns:p14="http://schemas.microsoft.com/office/powerpoint/2010/main" val="1361932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20213" y="3557"/>
            <a:ext cx="11111961" cy="1097227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Accuplacer, SAT, ACT - Alaska</a:t>
            </a:r>
          </a:p>
        </p:txBody>
      </p:sp>
      <p:pic>
        <p:nvPicPr>
          <p:cNvPr id="4" name="Content Placeholder 3" descr="Screen Shot 2016-05-25 at 11.48.26 AM.png"/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4" t="4948" r="2661" b="2501"/>
          <a:stretch/>
        </p:blipFill>
        <p:spPr>
          <a:xfrm>
            <a:off x="130483" y="1100783"/>
            <a:ext cx="5656815" cy="4473165"/>
          </a:xfrm>
        </p:spPr>
      </p:pic>
      <p:sp>
        <p:nvSpPr>
          <p:cNvPr id="10" name="TextBox 9"/>
          <p:cNvSpPr txBox="1"/>
          <p:nvPr/>
        </p:nvSpPr>
        <p:spPr>
          <a:xfrm>
            <a:off x="3073939" y="5769282"/>
            <a:ext cx="5535039" cy="549062"/>
          </a:xfrm>
          <a:prstGeom prst="rect">
            <a:avLst/>
          </a:prstGeom>
          <a:noFill/>
        </p:spPr>
        <p:txBody>
          <a:bodyPr wrap="square" lIns="117032" tIns="58516" rIns="117032" bIns="58516" rtlCol="0">
            <a:spAutoFit/>
          </a:bodyPr>
          <a:lstStyle/>
          <a:p>
            <a:pPr defTabSz="1170283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From </a:t>
            </a:r>
            <a:r>
              <a:rPr lang="it-IT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Hodara, M., &amp; Cox, M. (2016)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,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Developmental education and college readiness at the University of Alaska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: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/>
                <a:hlinkClick r:id="rId4"/>
              </a:rPr>
              <a:t>http://bit.ly/HSGPAAK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  </a:t>
            </a:r>
          </a:p>
        </p:txBody>
      </p:sp>
      <p:pic>
        <p:nvPicPr>
          <p:cNvPr id="5" name="Content Placeholder 4" descr="Screen Shot 2016-05-25 at 11.49.10 AM.png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" t="4559" r="2123"/>
          <a:stretch/>
        </p:blipFill>
        <p:spPr>
          <a:xfrm>
            <a:off x="5876194" y="1100783"/>
            <a:ext cx="5671522" cy="447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33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584425" y="113556"/>
            <a:ext cx="10534200" cy="976113"/>
          </a:xfrm>
        </p:spPr>
        <p:txBody>
          <a:bodyPr/>
          <a:lstStyle/>
          <a:p>
            <a:r>
              <a:rPr lang="en-US" dirty="0"/>
              <a:t> California Community Colleges </a:t>
            </a:r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idx="1"/>
          </p:nvPr>
        </p:nvSpPr>
        <p:spPr>
          <a:xfrm>
            <a:off x="584425" y="1089669"/>
            <a:ext cx="5171700" cy="614100"/>
          </a:xfrm>
        </p:spPr>
        <p:txBody>
          <a:bodyPr/>
          <a:lstStyle/>
          <a:p>
            <a:pPr algn="ctr"/>
            <a:r>
              <a:rPr lang="en-US" dirty="0"/>
              <a:t>Predicting English </a:t>
            </a:r>
            <a:r>
              <a:rPr lang="en-US" dirty="0" smtClean="0"/>
              <a:t>Success </a:t>
            </a:r>
            <a:r>
              <a:rPr lang="en-US" dirty="0"/>
              <a:t>by </a:t>
            </a:r>
            <a:r>
              <a:rPr lang="en-US" dirty="0" smtClean="0"/>
              <a:t>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idx="3"/>
          </p:nvPr>
        </p:nvSpPr>
        <p:spPr>
          <a:xfrm>
            <a:off x="5948363" y="1089669"/>
            <a:ext cx="5173500" cy="614100"/>
          </a:xfrm>
        </p:spPr>
        <p:txBody>
          <a:bodyPr/>
          <a:lstStyle/>
          <a:p>
            <a:pPr algn="ctr"/>
            <a:r>
              <a:rPr lang="en-US" dirty="0"/>
              <a:t>Predicting Math </a:t>
            </a:r>
            <a:r>
              <a:rPr lang="en-US" dirty="0" smtClean="0"/>
              <a:t>Success </a:t>
            </a:r>
            <a:r>
              <a:rPr lang="en-US" dirty="0"/>
              <a:t>by Level</a:t>
            </a:r>
          </a:p>
        </p:txBody>
      </p:sp>
      <p:graphicFrame>
        <p:nvGraphicFramePr>
          <p:cNvPr id="24" name="Content Placeholder 2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96020590"/>
              </p:ext>
            </p:extLst>
          </p:nvPr>
        </p:nvGraphicFramePr>
        <p:xfrm>
          <a:off x="205274" y="1703770"/>
          <a:ext cx="5551002" cy="3743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9" name="Content Placeholder 23"/>
          <p:cNvGraphicFramePr>
            <a:graphicFrameLocks noGrp="1"/>
          </p:cNvGraphicFramePr>
          <p:nvPr>
            <p:ph sz="half" idx="13"/>
            <p:extLst>
              <p:ext uri="{D42A27DB-BD31-4B8C-83A1-F6EECF244321}">
                <p14:modId xmlns:p14="http://schemas.microsoft.com/office/powerpoint/2010/main" val="2004314821"/>
              </p:ext>
            </p:extLst>
          </p:nvPr>
        </p:nvGraphicFramePr>
        <p:xfrm>
          <a:off x="5948363" y="1703770"/>
          <a:ext cx="5351008" cy="3742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43116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/>
          <p:nvPr/>
        </p:nvSpPr>
        <p:spPr>
          <a:xfrm>
            <a:off x="5738292" y="3114409"/>
            <a:ext cx="228000" cy="354600"/>
          </a:xfrm>
          <a:prstGeom prst="rect">
            <a:avLst/>
          </a:prstGeom>
          <a:noFill/>
          <a:ln>
            <a:noFill/>
          </a:ln>
        </p:spPr>
        <p:txBody>
          <a:bodyPr lIns="87750" tIns="43850" rIns="87750" bIns="43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</a:p>
        </p:txBody>
      </p:sp>
      <p:sp>
        <p:nvSpPr>
          <p:cNvPr id="188" name="Shape 188"/>
          <p:cNvSpPr/>
          <p:nvPr/>
        </p:nvSpPr>
        <p:spPr>
          <a:xfrm>
            <a:off x="5738292" y="3114409"/>
            <a:ext cx="228000" cy="354600"/>
          </a:xfrm>
          <a:prstGeom prst="rect">
            <a:avLst/>
          </a:prstGeom>
          <a:noFill/>
          <a:ln>
            <a:noFill/>
          </a:ln>
        </p:spPr>
        <p:txBody>
          <a:bodyPr lIns="87750" tIns="43850" rIns="87750" bIns="43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</a:p>
        </p:txBody>
      </p:sp>
      <p:sp>
        <p:nvSpPr>
          <p:cNvPr id="189" name="Shape 189"/>
          <p:cNvSpPr txBox="1">
            <a:spLocks noGrp="1"/>
          </p:cNvSpPr>
          <p:nvPr>
            <p:ph type="title"/>
          </p:nvPr>
        </p:nvSpPr>
        <p:spPr>
          <a:xfrm>
            <a:off x="2016342" y="2601188"/>
            <a:ext cx="7899900" cy="689700"/>
          </a:xfrm>
          <a:prstGeom prst="rect">
            <a:avLst/>
          </a:prstGeom>
          <a:noFill/>
          <a:ln>
            <a:noFill/>
          </a:ln>
        </p:spPr>
        <p:txBody>
          <a:bodyPr lIns="87750" tIns="43850" rIns="87750" bIns="438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US" sz="4224" b="1" i="0" u="none" strike="noStrike" cap="none" dirty="0">
                <a:solidFill>
                  <a:srgbClr val="F0783B"/>
                </a:solidFill>
                <a:latin typeface="Arial"/>
                <a:ea typeface="Arial"/>
                <a:cs typeface="Arial"/>
                <a:sym typeface="Arial"/>
              </a:rPr>
              <a:t>Results from the Field</a:t>
            </a:r>
          </a:p>
        </p:txBody>
      </p:sp>
    </p:spTree>
    <p:extLst>
      <p:ext uri="{BB962C8B-B14F-4D97-AF65-F5344CB8AC3E}">
        <p14:creationId xmlns:p14="http://schemas.microsoft.com/office/powerpoint/2010/main" val="3747181357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858" r="9515" b="4151"/>
          <a:stretch/>
        </p:blipFill>
        <p:spPr>
          <a:xfrm>
            <a:off x="5947239" y="1"/>
            <a:ext cx="5620216" cy="368675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2437" r="9970" b="2646"/>
          <a:stretch/>
        </p:blipFill>
        <p:spPr>
          <a:xfrm>
            <a:off x="0" y="111969"/>
            <a:ext cx="5709424" cy="534125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556704" y="5952771"/>
            <a:ext cx="23054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bit.ly/MMAPSummary2017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0226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0B01C1-792F-4D94-9C3E-2845EDADA3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3935" y="1574476"/>
            <a:ext cx="5627589" cy="4368900"/>
          </a:xfrm>
        </p:spPr>
        <p:txBody>
          <a:bodyPr/>
          <a:lstStyle/>
          <a:p>
            <a:pPr marL="288900" indent="0">
              <a:buNone/>
            </a:pPr>
            <a:endParaRPr lang="en-US" dirty="0"/>
          </a:p>
          <a:p>
            <a:pPr marL="288900" indent="0">
              <a:buNone/>
            </a:pPr>
            <a:r>
              <a:rPr lang="en-US" sz="2200" u="sng" dirty="0"/>
              <a:t>Average Change in Math Success Rates</a:t>
            </a:r>
          </a:p>
          <a:p>
            <a:pPr marL="288900" indent="0">
              <a:buNone/>
            </a:pPr>
            <a:endParaRPr lang="en-US" dirty="0"/>
          </a:p>
          <a:p>
            <a:pPr marL="288900" indent="0" algn="ctr">
              <a:buNone/>
            </a:pPr>
            <a:r>
              <a:rPr lang="en-US" sz="9600" dirty="0"/>
              <a:t>0%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5A75D0-E9D4-43B9-9E27-43A675909C79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5823531" y="1574476"/>
            <a:ext cx="5853114" cy="4368900"/>
          </a:xfrm>
        </p:spPr>
        <p:txBody>
          <a:bodyPr/>
          <a:lstStyle/>
          <a:p>
            <a:pPr marL="288900" indent="0">
              <a:buNone/>
            </a:pPr>
            <a:endParaRPr lang="en-US" dirty="0"/>
          </a:p>
          <a:p>
            <a:pPr marL="288900" indent="0">
              <a:buNone/>
            </a:pPr>
            <a:r>
              <a:rPr lang="en-US" sz="2200" u="sng" dirty="0"/>
              <a:t>Average </a:t>
            </a:r>
            <a:r>
              <a:rPr lang="en-US" sz="2200" u="sng" dirty="0" smtClean="0"/>
              <a:t>Change </a:t>
            </a:r>
            <a:r>
              <a:rPr lang="en-US" sz="2200" u="sng" dirty="0"/>
              <a:t>in English Success Rates</a:t>
            </a:r>
          </a:p>
          <a:p>
            <a:endParaRPr lang="en-US" dirty="0"/>
          </a:p>
          <a:p>
            <a:pPr marL="288900" indent="0" algn="ctr">
              <a:buNone/>
            </a:pPr>
            <a:r>
              <a:rPr lang="en-US" sz="9600" dirty="0"/>
              <a:t>+2%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407620-731F-471E-B5DD-DBDB498F5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219" y="173455"/>
            <a:ext cx="10534200" cy="1240129"/>
          </a:xfrm>
        </p:spPr>
        <p:txBody>
          <a:bodyPr/>
          <a:lstStyle/>
          <a:p>
            <a:r>
              <a:rPr lang="en-US" dirty="0"/>
              <a:t>Change in </a:t>
            </a:r>
            <a:r>
              <a:rPr lang="en-US" dirty="0" smtClean="0"/>
              <a:t>Transfer-Level </a:t>
            </a:r>
            <a:r>
              <a:rPr lang="en-US" dirty="0"/>
              <a:t>S</a:t>
            </a:r>
            <a:r>
              <a:rPr lang="en-US" dirty="0" smtClean="0"/>
              <a:t>uccess </a:t>
            </a:r>
            <a:r>
              <a:rPr lang="en-US" dirty="0"/>
              <a:t>A</a:t>
            </a:r>
            <a:r>
              <a:rPr lang="en-US" dirty="0" smtClean="0"/>
              <a:t>fter </a:t>
            </a:r>
            <a:r>
              <a:rPr lang="en-US" dirty="0"/>
              <a:t>MMAP </a:t>
            </a:r>
            <a:r>
              <a:rPr lang="en-US" dirty="0" smtClean="0"/>
              <a:t>Implementation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6218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85231" y="67344"/>
            <a:ext cx="10534174" cy="1097225"/>
          </a:xfrm>
        </p:spPr>
        <p:txBody>
          <a:bodyPr/>
          <a:lstStyle/>
          <a:p>
            <a:r>
              <a:rPr lang="en-US" dirty="0"/>
              <a:t>English throughput comparisons</a:t>
            </a: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/>
          </p:nvPr>
        </p:nvGraphicFramePr>
        <p:xfrm>
          <a:off x="178671" y="1029701"/>
          <a:ext cx="11138513" cy="4378453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9839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62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62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12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12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656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1816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82696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Transfer-level success</a:t>
                      </a:r>
                      <a:r>
                        <a:rPr lang="en-US" sz="1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rates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year cohort completion rates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696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Traditional placement into transfer-level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+mn-lt"/>
                        </a:rPr>
                        <a:t>MMAP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+mn-lt"/>
                        </a:rPr>
                        <a:t>Difference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1</a:t>
                      </a:r>
                      <a:r>
                        <a:rPr lang="en-US" sz="1400" u="none" strike="noStrike" baseline="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level </a:t>
                      </a:r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below placement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effectLst/>
                          <a:latin typeface="+mn-lt"/>
                        </a:rPr>
                        <a:t>Difference b/w</a:t>
                      </a:r>
                      <a:r>
                        <a:rPr lang="en-US" sz="1400" b="0" u="none" strike="noStrike" baseline="0" dirty="0">
                          <a:effectLst/>
                          <a:latin typeface="+mn-lt"/>
                        </a:rPr>
                        <a:t> MMAP &amp; </a:t>
                      </a:r>
                      <a:r>
                        <a:rPr lang="en-US" sz="1400" b="0" u="none" strike="noStrike" baseline="0" dirty="0" err="1">
                          <a:effectLst/>
                          <a:latin typeface="+mn-lt"/>
                        </a:rPr>
                        <a:t>trad</a:t>
                      </a:r>
                      <a:r>
                        <a:rPr lang="en-US" sz="1400" b="0" u="none" strike="noStrike" baseline="0" dirty="0">
                          <a:effectLst/>
                          <a:latin typeface="+mn-lt"/>
                        </a:rPr>
                        <a:t>. sequence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2 levels </a:t>
                      </a:r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below placement</a:t>
                      </a:r>
                      <a:endParaRPr lang="en-US" dirty="0"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u="none" strike="noStrike" dirty="0">
                          <a:effectLst/>
                          <a:latin typeface="+mn-lt"/>
                        </a:rPr>
                        <a:t>Difference b/w</a:t>
                      </a:r>
                      <a:r>
                        <a:rPr lang="en-US" sz="1400" b="0" u="none" strike="noStrike" baseline="0" dirty="0">
                          <a:effectLst/>
                          <a:latin typeface="+mn-lt"/>
                        </a:rPr>
                        <a:t> MMAP &amp; </a:t>
                      </a:r>
                      <a:r>
                        <a:rPr lang="en-US" sz="1400" b="0" u="none" strike="noStrike" baseline="0" dirty="0" err="1">
                          <a:effectLst/>
                          <a:latin typeface="+mn-lt"/>
                        </a:rPr>
                        <a:t>trad</a:t>
                      </a:r>
                      <a:r>
                        <a:rPr lang="en-US" sz="1400" b="0" u="none" strike="noStrike" baseline="0" dirty="0">
                          <a:effectLst/>
                          <a:latin typeface="+mn-lt"/>
                        </a:rPr>
                        <a:t>. sequence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2402">
                <a:tc>
                  <a:txBody>
                    <a:bodyPr/>
                    <a:lstStyle/>
                    <a:p>
                      <a:pPr algn="l" fontAlgn="b"/>
                      <a:r>
                        <a:rPr lang="mr-IN" sz="1400" u="none" strike="noStrike" dirty="0" err="1">
                          <a:effectLst/>
                          <a:latin typeface="+mn-lt"/>
                        </a:rPr>
                        <a:t>Alameda</a:t>
                      </a:r>
                      <a:r>
                        <a:rPr lang="mr-IN" sz="1400" u="none" strike="noStrike" dirty="0">
                          <a:effectLst/>
                          <a:latin typeface="+mn-lt"/>
                        </a:rPr>
                        <a:t>*</a:t>
                      </a:r>
                      <a:r>
                        <a:rPr lang="en-US" sz="1400" u="none" strike="noStrike" baseline="0" dirty="0">
                          <a:effectLst/>
                          <a:latin typeface="+mn-lt"/>
                        </a:rPr>
                        <a:t> </a:t>
                      </a:r>
                      <a:r>
                        <a:rPr lang="mr-IN" sz="1400" u="none" strike="noStrike" dirty="0">
                          <a:effectLst/>
                          <a:latin typeface="+mn-lt"/>
                        </a:rPr>
                        <a:t>(2015-2016)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 dirty="0">
                          <a:effectLst/>
                          <a:latin typeface="+mn-lt"/>
                        </a:rPr>
                        <a:t>78%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 dirty="0">
                          <a:effectLst/>
                          <a:latin typeface="+mn-lt"/>
                        </a:rPr>
                        <a:t>78%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u="none" strike="noStrike" dirty="0">
                          <a:effectLst/>
                          <a:latin typeface="+mn-lt"/>
                        </a:rPr>
                        <a:t>0%</a:t>
                      </a:r>
                      <a:endParaRPr lang="mr-IN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 dirty="0">
                          <a:effectLst/>
                          <a:latin typeface="+mn-lt"/>
                        </a:rPr>
                        <a:t>29%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u="none" strike="noStrike">
                          <a:effectLst/>
                          <a:latin typeface="+mn-lt"/>
                        </a:rPr>
                        <a:t>49%</a:t>
                      </a:r>
                      <a:endParaRPr lang="mr-IN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7629">
                <a:tc>
                  <a:txBody>
                    <a:bodyPr/>
                    <a:lstStyle/>
                    <a:p>
                      <a:pPr algn="l" fontAlgn="b"/>
                      <a:r>
                        <a:rPr lang="is-IS" sz="1400" u="none" strike="noStrike" dirty="0">
                          <a:effectLst/>
                          <a:latin typeface="+mn-lt"/>
                        </a:rPr>
                        <a:t>Berkeley (2015-2016)</a:t>
                      </a:r>
                      <a:endParaRPr lang="is-I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 dirty="0">
                          <a:effectLst/>
                          <a:latin typeface="+mn-lt"/>
                        </a:rPr>
                        <a:t>73%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>
                          <a:effectLst/>
                          <a:latin typeface="+mn-lt"/>
                        </a:rPr>
                        <a:t>62%</a:t>
                      </a:r>
                      <a:endParaRPr lang="mr-IN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u="none" strike="noStrike" dirty="0">
                          <a:effectLst/>
                          <a:latin typeface="+mn-lt"/>
                        </a:rPr>
                        <a:t>-11%</a:t>
                      </a:r>
                      <a:endParaRPr lang="mr-IN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>
                          <a:effectLst/>
                          <a:latin typeface="+mn-lt"/>
                        </a:rPr>
                        <a:t>60%</a:t>
                      </a:r>
                      <a:endParaRPr lang="mr-IN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u="none" strike="noStrike" dirty="0">
                          <a:effectLst/>
                          <a:latin typeface="+mn-lt"/>
                        </a:rPr>
                        <a:t>2%</a:t>
                      </a:r>
                      <a:endParaRPr lang="mr-IN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u="none" strike="noStrike" dirty="0">
                          <a:effectLst/>
                          <a:latin typeface="+mn-lt"/>
                        </a:rPr>
                        <a:t>24%</a:t>
                      </a:r>
                      <a:endParaRPr lang="mr-IN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326"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u="none" strike="noStrike" dirty="0">
                          <a:effectLst/>
                          <a:latin typeface="+mn-lt"/>
                        </a:rPr>
                        <a:t>Cañada+ (2014-2015)</a:t>
                      </a:r>
                      <a:endParaRPr lang="es-ES_tradnl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 dirty="0">
                          <a:effectLst/>
                          <a:latin typeface="+mn-lt"/>
                        </a:rPr>
                        <a:t>76%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 dirty="0">
                          <a:effectLst/>
                          <a:latin typeface="+mn-lt"/>
                        </a:rPr>
                        <a:t>72%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u="none" strike="noStrike" dirty="0">
                          <a:effectLst/>
                          <a:latin typeface="+mn-lt"/>
                        </a:rPr>
                        <a:t>-4%</a:t>
                      </a:r>
                      <a:endParaRPr lang="mr-IN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47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n-lt"/>
                        </a:rPr>
                        <a:t>Irvine Valley (2016F)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>
                          <a:effectLst/>
                          <a:latin typeface="+mn-lt"/>
                        </a:rPr>
                        <a:t>77%</a:t>
                      </a:r>
                      <a:endParaRPr lang="mr-IN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 dirty="0">
                          <a:effectLst/>
                          <a:latin typeface="+mn-lt"/>
                        </a:rPr>
                        <a:t>85%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u="none" strike="noStrike" dirty="0">
                          <a:effectLst/>
                          <a:latin typeface="+mn-lt"/>
                        </a:rPr>
                        <a:t>8%</a:t>
                      </a:r>
                      <a:endParaRPr lang="mr-IN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>
                          <a:effectLst/>
                          <a:latin typeface="+mn-lt"/>
                        </a:rPr>
                        <a:t>68%</a:t>
                      </a:r>
                      <a:endParaRPr lang="mr-IN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u="none" strike="noStrike" dirty="0">
                          <a:effectLst/>
                          <a:latin typeface="+mn-lt"/>
                        </a:rPr>
                        <a:t>17%</a:t>
                      </a:r>
                      <a:endParaRPr lang="mr-IN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u="none" strike="noStrike" dirty="0">
                          <a:effectLst/>
                          <a:latin typeface="+mn-lt"/>
                        </a:rPr>
                        <a:t>31%</a:t>
                      </a:r>
                      <a:endParaRPr lang="mr-IN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5474">
                <a:tc>
                  <a:txBody>
                    <a:bodyPr/>
                    <a:lstStyle/>
                    <a:p>
                      <a:pPr algn="l" fontAlgn="b"/>
                      <a:r>
                        <a:rPr lang="is-IS" sz="1400" u="none" strike="noStrike">
                          <a:effectLst/>
                          <a:latin typeface="+mn-lt"/>
                        </a:rPr>
                        <a:t>Laney* (2015-2016)</a:t>
                      </a:r>
                      <a:endParaRPr lang="is-I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>
                          <a:effectLst/>
                          <a:latin typeface="+mn-lt"/>
                        </a:rPr>
                        <a:t>76%</a:t>
                      </a:r>
                      <a:endParaRPr lang="mr-IN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 dirty="0">
                          <a:effectLst/>
                          <a:latin typeface="+mn-lt"/>
                        </a:rPr>
                        <a:t>71%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u="none" strike="noStrike" dirty="0">
                          <a:effectLst/>
                          <a:latin typeface="+mn-lt"/>
                        </a:rPr>
                        <a:t>-5%</a:t>
                      </a:r>
                      <a:endParaRPr lang="mr-IN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>
                          <a:effectLst/>
                          <a:latin typeface="+mn-lt"/>
                        </a:rPr>
                        <a:t>29%</a:t>
                      </a:r>
                      <a:endParaRPr lang="mr-IN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u="none" strike="noStrike" dirty="0">
                          <a:effectLst/>
                          <a:latin typeface="+mn-lt"/>
                        </a:rPr>
                        <a:t>42%</a:t>
                      </a:r>
                      <a:endParaRPr lang="mr-IN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547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n-lt"/>
                        </a:rPr>
                        <a:t>Las Positas (2016F)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>
                          <a:effectLst/>
                          <a:latin typeface="+mn-lt"/>
                        </a:rPr>
                        <a:t>75%</a:t>
                      </a:r>
                      <a:endParaRPr lang="mr-IN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>
                          <a:effectLst/>
                          <a:latin typeface="+mn-lt"/>
                        </a:rPr>
                        <a:t>77%</a:t>
                      </a:r>
                      <a:endParaRPr lang="mr-IN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u="none" strike="noStrike" dirty="0">
                          <a:effectLst/>
                          <a:latin typeface="+mn-lt"/>
                        </a:rPr>
                        <a:t>2%</a:t>
                      </a:r>
                      <a:endParaRPr lang="mr-IN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 dirty="0">
                          <a:effectLst/>
                          <a:latin typeface="+mn-lt"/>
                        </a:rPr>
                        <a:t>65%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u="none" strike="noStrike" dirty="0">
                          <a:effectLst/>
                          <a:latin typeface="+mn-lt"/>
                        </a:rPr>
                        <a:t>12%</a:t>
                      </a:r>
                      <a:endParaRPr lang="mr-IN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u="none" strike="noStrike" dirty="0">
                          <a:effectLst/>
                          <a:latin typeface="+mn-lt"/>
                        </a:rPr>
                        <a:t>45%</a:t>
                      </a:r>
                      <a:endParaRPr lang="mr-IN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5474">
                <a:tc>
                  <a:txBody>
                    <a:bodyPr/>
                    <a:lstStyle/>
                    <a:p>
                      <a:pPr algn="l" fontAlgn="b"/>
                      <a:r>
                        <a:rPr lang="mr-IN" sz="1400" u="none" strike="noStrike">
                          <a:effectLst/>
                          <a:latin typeface="+mn-lt"/>
                        </a:rPr>
                        <a:t>Merritt* (2015-2016)</a:t>
                      </a:r>
                      <a:endParaRPr lang="mr-IN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>
                          <a:effectLst/>
                          <a:latin typeface="+mn-lt"/>
                        </a:rPr>
                        <a:t>50%</a:t>
                      </a:r>
                      <a:endParaRPr lang="mr-IN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>
                          <a:effectLst/>
                          <a:latin typeface="+mn-lt"/>
                        </a:rPr>
                        <a:t>56%</a:t>
                      </a:r>
                      <a:endParaRPr lang="mr-IN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u="none" strike="noStrike" dirty="0">
                          <a:effectLst/>
                          <a:latin typeface="+mn-lt"/>
                        </a:rPr>
                        <a:t>6%</a:t>
                      </a:r>
                      <a:endParaRPr lang="mr-IN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 dirty="0">
                          <a:effectLst/>
                          <a:latin typeface="+mn-lt"/>
                        </a:rPr>
                        <a:t>29%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u="none" strike="noStrike" dirty="0">
                          <a:effectLst/>
                          <a:latin typeface="+mn-lt"/>
                        </a:rPr>
                        <a:t>27%</a:t>
                      </a:r>
                      <a:endParaRPr lang="mr-IN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547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n-lt"/>
                        </a:rPr>
                        <a:t>Mira Costa (2016F)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>
                          <a:effectLst/>
                          <a:latin typeface="+mn-lt"/>
                        </a:rPr>
                        <a:t>68%</a:t>
                      </a:r>
                      <a:endParaRPr lang="mr-IN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>
                          <a:effectLst/>
                          <a:latin typeface="+mn-lt"/>
                        </a:rPr>
                        <a:t>80%</a:t>
                      </a:r>
                      <a:endParaRPr lang="mr-IN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u="none" strike="noStrike" dirty="0">
                          <a:effectLst/>
                          <a:latin typeface="+mn-lt"/>
                        </a:rPr>
                        <a:t>12%</a:t>
                      </a:r>
                      <a:endParaRPr lang="mr-IN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 dirty="0">
                          <a:effectLst/>
                          <a:latin typeface="+mn-lt"/>
                        </a:rPr>
                        <a:t>56%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u="none" strike="noStrike" dirty="0">
                          <a:effectLst/>
                          <a:latin typeface="+mn-lt"/>
                        </a:rPr>
                        <a:t>24%</a:t>
                      </a:r>
                      <a:endParaRPr lang="mr-IN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u="none" strike="noStrike" dirty="0">
                          <a:effectLst/>
                          <a:latin typeface="+mn-lt"/>
                        </a:rPr>
                        <a:t>44%</a:t>
                      </a:r>
                      <a:endParaRPr lang="mr-IN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5474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  <a:latin typeface="+mn-lt"/>
                        </a:rPr>
                        <a:t>Norco (2016F)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>
                          <a:effectLst/>
                          <a:latin typeface="+mn-lt"/>
                        </a:rPr>
                        <a:t>69%</a:t>
                      </a:r>
                      <a:endParaRPr lang="mr-IN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>
                          <a:effectLst/>
                          <a:latin typeface="+mn-lt"/>
                        </a:rPr>
                        <a:t>69%</a:t>
                      </a:r>
                      <a:endParaRPr lang="mr-IN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u="none" strike="noStrike" dirty="0">
                          <a:effectLst/>
                          <a:latin typeface="+mn-lt"/>
                        </a:rPr>
                        <a:t>0%</a:t>
                      </a:r>
                      <a:endParaRPr lang="mr-IN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 dirty="0">
                          <a:effectLst/>
                          <a:latin typeface="+mn-lt"/>
                        </a:rPr>
                        <a:t>47%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u="none" strike="noStrike" dirty="0">
                          <a:effectLst/>
                          <a:latin typeface="+mn-lt"/>
                        </a:rPr>
                        <a:t>22%</a:t>
                      </a:r>
                      <a:endParaRPr lang="mr-IN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u="none" strike="noStrike" dirty="0">
                          <a:effectLst/>
                          <a:latin typeface="+mn-lt"/>
                        </a:rPr>
                        <a:t>37%</a:t>
                      </a:r>
                      <a:endParaRPr lang="mr-IN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5474">
                <a:tc>
                  <a:txBody>
                    <a:bodyPr/>
                    <a:lstStyle/>
                    <a:p>
                      <a:pPr algn="l" fontAlgn="b"/>
                      <a:r>
                        <a:rPr lang="is-IS" sz="1400" u="none" strike="noStrike" dirty="0">
                          <a:effectLst/>
                          <a:latin typeface="+mn-lt"/>
                        </a:rPr>
                        <a:t>SDCCD^ (2015F)</a:t>
                      </a:r>
                      <a:endParaRPr lang="is-I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 dirty="0">
                          <a:effectLst/>
                          <a:latin typeface="+mn-lt"/>
                        </a:rPr>
                        <a:t>68%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>
                          <a:effectLst/>
                          <a:latin typeface="+mn-lt"/>
                        </a:rPr>
                        <a:t>79%</a:t>
                      </a:r>
                      <a:endParaRPr lang="mr-IN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u="none" strike="noStrike" dirty="0">
                          <a:effectLst/>
                          <a:latin typeface="+mn-lt"/>
                        </a:rPr>
                        <a:t>11%</a:t>
                      </a:r>
                      <a:endParaRPr lang="mr-IN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5474"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u="none" strike="noStrike">
                          <a:effectLst/>
                          <a:latin typeface="+mn-lt"/>
                        </a:rPr>
                        <a:t>Shasta (2015S)</a:t>
                      </a:r>
                      <a:endParaRPr lang="es-ES_tradnl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>
                          <a:effectLst/>
                          <a:latin typeface="+mn-lt"/>
                        </a:rPr>
                        <a:t>68%</a:t>
                      </a:r>
                      <a:endParaRPr lang="mr-IN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>
                          <a:effectLst/>
                          <a:latin typeface="+mn-lt"/>
                        </a:rPr>
                        <a:t>67%</a:t>
                      </a:r>
                      <a:endParaRPr lang="mr-IN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u="none" strike="noStrike" dirty="0">
                          <a:effectLst/>
                          <a:latin typeface="+mn-lt"/>
                        </a:rPr>
                        <a:t>-1%</a:t>
                      </a:r>
                      <a:endParaRPr lang="mr-IN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 dirty="0">
                          <a:effectLst/>
                          <a:latin typeface="+mn-lt"/>
                        </a:rPr>
                        <a:t>32%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u="none" strike="noStrike" dirty="0">
                          <a:effectLst/>
                          <a:latin typeface="+mn-lt"/>
                        </a:rPr>
                        <a:t>35%</a:t>
                      </a:r>
                      <a:endParaRPr lang="mr-IN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5474">
                <a:tc>
                  <a:txBody>
                    <a:bodyPr/>
                    <a:lstStyle/>
                    <a:p>
                      <a:pPr algn="l" fontAlgn="b"/>
                      <a:r>
                        <a:rPr lang="is-IS" sz="1400" u="none" strike="noStrike">
                          <a:effectLst/>
                          <a:latin typeface="+mn-lt"/>
                        </a:rPr>
                        <a:t>Sierra (2014F)</a:t>
                      </a:r>
                      <a:endParaRPr lang="is-I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>
                          <a:effectLst/>
                          <a:latin typeface="+mn-lt"/>
                        </a:rPr>
                        <a:t>73%</a:t>
                      </a:r>
                      <a:endParaRPr lang="mr-IN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>
                          <a:effectLst/>
                          <a:latin typeface="+mn-lt"/>
                        </a:rPr>
                        <a:t>79%</a:t>
                      </a:r>
                      <a:endParaRPr lang="mr-IN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u="none" strike="noStrike" dirty="0">
                          <a:effectLst/>
                          <a:latin typeface="+mn-lt"/>
                        </a:rPr>
                        <a:t>6%</a:t>
                      </a:r>
                      <a:endParaRPr lang="mr-IN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u="none" strike="noStrike">
                          <a:effectLst/>
                          <a:latin typeface="+mn-lt"/>
                        </a:rPr>
                        <a:t>44%</a:t>
                      </a:r>
                      <a:endParaRPr lang="mr-IN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u="none" strike="noStrike" dirty="0">
                          <a:effectLst/>
                          <a:latin typeface="+mn-lt"/>
                        </a:rPr>
                        <a:t>35%</a:t>
                      </a:r>
                      <a:endParaRPr lang="mr-IN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u="none" strike="noStrike" dirty="0">
                          <a:effectLst/>
                          <a:latin typeface="+mn-lt"/>
                        </a:rPr>
                        <a:t>57%</a:t>
                      </a:r>
                      <a:endParaRPr lang="mr-IN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547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Average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b="1" u="none" strike="noStrike" dirty="0">
                          <a:effectLst/>
                          <a:latin typeface="+mn-lt"/>
                        </a:rPr>
                        <a:t>2%</a:t>
                      </a:r>
                      <a:endParaRPr lang="mr-IN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b="1" u="none" strike="noStrike" dirty="0">
                          <a:effectLst/>
                          <a:latin typeface="+mn-lt"/>
                        </a:rPr>
                        <a:t>26%</a:t>
                      </a:r>
                      <a:endParaRPr lang="mr-IN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latin typeface="+mn-lt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b="1" u="none" strike="noStrike" dirty="0">
                          <a:effectLst/>
                          <a:latin typeface="+mn-lt"/>
                        </a:rPr>
                        <a:t>40%</a:t>
                      </a:r>
                      <a:endParaRPr lang="mr-IN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5474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*(average excluding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Alameda, Laney, &amp; Merritt)</a:t>
                      </a:r>
                    </a:p>
                  </a:txBody>
                  <a:tcPr marL="12700" marR="12700" marT="12700" marB="0" anchor="b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*</a:t>
                      </a:r>
                      <a:r>
                        <a:rPr lang="mr-IN" sz="1400" u="none" strike="noStrike" dirty="0">
                          <a:effectLst/>
                          <a:latin typeface="+mn-lt"/>
                        </a:rPr>
                        <a:t>21%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+mn-lt"/>
                      </a:endParaRPr>
                    </a:p>
                  </a:txBody>
                  <a:tcPr marL="12700" marR="12700" marT="12700" marB="0" anchor="b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062514" y="5675972"/>
            <a:ext cx="5646589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Notes: Success rates from MMAP Summary of Pilot College Results, throughput for students 1-2 levels below from CCCCO Basic Skills Cohort Progress Tracker from year prior </a:t>
            </a:r>
          </a:p>
          <a:p>
            <a:r>
              <a:rPr lang="en-US" sz="1050" dirty="0"/>
              <a:t>*Alameda, Laney, &amp; Merritt have different structure at 1-2 levels below, +</a:t>
            </a:r>
            <a:r>
              <a:rPr lang="en-US" sz="1050" dirty="0" err="1"/>
              <a:t>Cañada’s</a:t>
            </a:r>
            <a:r>
              <a:rPr lang="en-US" sz="1050" dirty="0"/>
              <a:t> transfer-level courses appear miscoded in 2015-2016, ^SDCCD implementation was at district level - cohort progress tracker n/a at district level.</a:t>
            </a:r>
          </a:p>
        </p:txBody>
      </p:sp>
    </p:spTree>
    <p:extLst>
      <p:ext uri="{BB962C8B-B14F-4D97-AF65-F5344CB8AC3E}">
        <p14:creationId xmlns:p14="http://schemas.microsoft.com/office/powerpoint/2010/main" val="6757334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85231" y="96372"/>
            <a:ext cx="10534174" cy="1097225"/>
          </a:xfrm>
        </p:spPr>
        <p:txBody>
          <a:bodyPr/>
          <a:lstStyle/>
          <a:p>
            <a:r>
              <a:rPr lang="en-US" dirty="0"/>
              <a:t>Math Throughput Comparisons</a:t>
            </a: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8897402"/>
              </p:ext>
            </p:extLst>
          </p:nvPr>
        </p:nvGraphicFramePr>
        <p:xfrm>
          <a:off x="204951" y="1145810"/>
          <a:ext cx="11303876" cy="4119874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22778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93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93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57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86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519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549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5614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85469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Transfer-level success</a:t>
                      </a:r>
                      <a:r>
                        <a:rPr lang="en-US" sz="1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rates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2 year cohort</a:t>
                      </a:r>
                      <a:r>
                        <a:rPr lang="en-US" sz="1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completion rates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8999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Traditional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MMAP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Difference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</a:t>
                      </a:r>
                      <a:r>
                        <a:rPr lang="en-US" sz="1400" u="none" strike="noStrike" baseline="0" dirty="0">
                          <a:effectLst/>
                        </a:rPr>
                        <a:t> </a:t>
                      </a:r>
                      <a:r>
                        <a:rPr lang="en-US" sz="1400" u="none" strike="noStrike" dirty="0">
                          <a:effectLst/>
                        </a:rPr>
                        <a:t>level below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Difference b/w</a:t>
                      </a:r>
                      <a:r>
                        <a:rPr lang="en-US" sz="1400" u="none" strike="noStrike" baseline="0" dirty="0">
                          <a:effectLst/>
                          <a:latin typeface="+mn-lt"/>
                        </a:rPr>
                        <a:t> MMAP &amp; </a:t>
                      </a:r>
                      <a:r>
                        <a:rPr lang="en-US" sz="1400" u="none" strike="noStrike" baseline="0" dirty="0" err="1">
                          <a:effectLst/>
                          <a:latin typeface="+mn-lt"/>
                        </a:rPr>
                        <a:t>trad</a:t>
                      </a:r>
                      <a:r>
                        <a:rPr lang="en-US" sz="1400" u="none" strike="noStrike" baseline="0" dirty="0">
                          <a:effectLst/>
                          <a:latin typeface="+mn-lt"/>
                        </a:rPr>
                        <a:t>. sequence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u="none" strike="noStrike" dirty="0">
                          <a:effectLst/>
                        </a:rPr>
                        <a:t>2 levels below</a:t>
                      </a:r>
                      <a:endParaRPr lang="en-US" dirty="0"/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Difference b/w</a:t>
                      </a:r>
                      <a:r>
                        <a:rPr lang="en-US" sz="1400" u="none" strike="noStrike" baseline="0" dirty="0">
                          <a:effectLst/>
                          <a:latin typeface="+mn-lt"/>
                        </a:rPr>
                        <a:t> MMAP &amp; </a:t>
                      </a:r>
                      <a:r>
                        <a:rPr lang="en-US" sz="1400" u="none" strike="noStrike" baseline="0" dirty="0" err="1">
                          <a:effectLst/>
                          <a:latin typeface="+mn-lt"/>
                        </a:rPr>
                        <a:t>trad</a:t>
                      </a:r>
                      <a:r>
                        <a:rPr lang="en-US" sz="1400" u="none" strike="noStrike" baseline="0" dirty="0">
                          <a:effectLst/>
                          <a:latin typeface="+mn-lt"/>
                        </a:rPr>
                        <a:t>. sequence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532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Alameda (2015-2016)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85%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79%</a:t>
                      </a: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</a:t>
                      </a:r>
                      <a:r>
                        <a:rPr lang="mr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28%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51%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17%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62%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501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Berkeley (2015-2016)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51%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46%</a:t>
                      </a: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</a:t>
                      </a:r>
                      <a:r>
                        <a:rPr lang="mr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23%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23%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15%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31%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5434"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+mn-ea"/>
                          <a:cs typeface="+mn-cs"/>
                          <a:sym typeface="Arial"/>
                        </a:rPr>
                        <a:t>Cabrillo College (F2017) 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mr-I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+mn-ea"/>
                          <a:cs typeface="+mn-cs"/>
                          <a:sym typeface="Arial"/>
                        </a:rPr>
                        <a:t>56%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mr-I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+mn-ea"/>
                          <a:cs typeface="+mn-cs"/>
                          <a:sym typeface="Arial"/>
                        </a:rPr>
                        <a:t>68%</a:t>
                      </a: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mr-IN" sz="1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  <a:sym typeface="Arial"/>
                        </a:rPr>
                        <a:t>12%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mr-I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+mn-ea"/>
                          <a:cs typeface="+mn-cs"/>
                          <a:sym typeface="Arial"/>
                        </a:rPr>
                        <a:t>35%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mr-IN" sz="1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+mn-ea"/>
                          <a:cs typeface="+mn-cs"/>
                          <a:sym typeface="Arial"/>
                        </a:rPr>
                        <a:t>33%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mr-I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+mn-ea"/>
                          <a:cs typeface="+mn-cs"/>
                          <a:sym typeface="Arial"/>
                        </a:rPr>
                        <a:t>13%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mr-IN" sz="1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+mn-ea"/>
                          <a:cs typeface="+mn-cs"/>
                          <a:sym typeface="Arial"/>
                        </a:rPr>
                        <a:t>55%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5434"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Cañada+ (2014-2015)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76%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70%</a:t>
                      </a: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</a:t>
                      </a:r>
                      <a:r>
                        <a:rPr lang="mr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5434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Laney (2015-2016)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75%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77%</a:t>
                      </a: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21%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56%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14%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63%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5434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Merritt (2015-2016)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75%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71%</a:t>
                      </a: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</a:t>
                      </a:r>
                      <a:r>
                        <a:rPr lang="mr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21%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50%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18%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53%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5434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Norco</a:t>
                      </a:r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(2016F)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59%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69%</a:t>
                      </a: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37%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32%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17%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52%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5434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SDCCD^ (2015F)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60%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58%</a:t>
                      </a: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</a:t>
                      </a:r>
                      <a:r>
                        <a:rPr lang="mr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676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Average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0</a:t>
                      </a:r>
                      <a:r>
                        <a:rPr lang="mr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%</a:t>
                      </a: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4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1</a:t>
                      </a:r>
                      <a:r>
                        <a:rPr lang="mr-I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700" marR="12700" marT="1270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5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3</a:t>
                      </a:r>
                      <a:r>
                        <a:rPr lang="mr-I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2926555" y="5553183"/>
            <a:ext cx="5851525" cy="90024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50" dirty="0"/>
              <a:t>Notes: Success rates from MMAP Summary of Pilot College Results, throughput for students 1-2 levels below from CCCCO Basic Skills Cohort Progress Tracker from year prior </a:t>
            </a:r>
          </a:p>
          <a:p>
            <a:r>
              <a:rPr lang="en-US" sz="1050" dirty="0"/>
              <a:t>*Alameda, Laney, &amp; Merritt have different structure at 1-2 levels below, +</a:t>
            </a:r>
            <a:r>
              <a:rPr lang="en-US" sz="1050" dirty="0" err="1"/>
              <a:t>Cañada’s</a:t>
            </a:r>
            <a:r>
              <a:rPr lang="en-US" sz="1050" dirty="0"/>
              <a:t> transfer-level courses appear miscoded in 2015-2016, ^SDCCD implementation was at district level - cohort progress tracker n/a at district level.</a:t>
            </a:r>
          </a:p>
        </p:txBody>
      </p:sp>
    </p:spTree>
    <p:extLst>
      <p:ext uri="{BB962C8B-B14F-4D97-AF65-F5344CB8AC3E}">
        <p14:creationId xmlns:p14="http://schemas.microsoft.com/office/powerpoint/2010/main" val="8525524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07620-731F-471E-B5DD-DBDB498F5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96667"/>
            <a:ext cx="11704638" cy="689700"/>
          </a:xfrm>
        </p:spPr>
        <p:txBody>
          <a:bodyPr/>
          <a:lstStyle/>
          <a:p>
            <a:r>
              <a:rPr lang="en-US" sz="3600" dirty="0"/>
              <a:t>Summary of </a:t>
            </a:r>
            <a:r>
              <a:rPr lang="en-US" sz="3600" dirty="0" smtClean="0"/>
              <a:t>Differences </a:t>
            </a:r>
            <a:r>
              <a:rPr lang="en-US" sz="3600" dirty="0"/>
              <a:t>B</a:t>
            </a:r>
            <a:r>
              <a:rPr lang="en-US" sz="3600" dirty="0" smtClean="0"/>
              <a:t>etween </a:t>
            </a:r>
            <a:r>
              <a:rPr lang="en-US" sz="3600" dirty="0"/>
              <a:t>S</a:t>
            </a:r>
            <a:r>
              <a:rPr lang="en-US" sz="3600" dirty="0" smtClean="0"/>
              <a:t>tudents </a:t>
            </a:r>
            <a:r>
              <a:rPr lang="en-US" sz="3600" dirty="0"/>
              <a:t>P</a:t>
            </a:r>
            <a:r>
              <a:rPr lang="en-US" sz="3600" dirty="0" smtClean="0"/>
              <a:t>laced </a:t>
            </a:r>
            <a:r>
              <a:rPr lang="en-US" sz="3600" dirty="0"/>
              <a:t>T</a:t>
            </a:r>
            <a:r>
              <a:rPr lang="en-US" sz="3600" dirty="0" smtClean="0"/>
              <a:t>raditionally </a:t>
            </a:r>
            <a:r>
              <a:rPr lang="en-US" sz="3600" dirty="0"/>
              <a:t>and S</a:t>
            </a:r>
            <a:r>
              <a:rPr lang="en-US" sz="3600" dirty="0" smtClean="0"/>
              <a:t>tudents Placed </a:t>
            </a:r>
            <a:r>
              <a:rPr lang="en-US" sz="3600" dirty="0"/>
              <a:t>by MMAP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0B01C1-792F-4D94-9C3E-2845EDADA3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8900" indent="0" algn="ctr">
              <a:buNone/>
            </a:pPr>
            <a:endParaRPr lang="en-US" dirty="0"/>
          </a:p>
          <a:p>
            <a:pPr algn="ctr"/>
            <a:r>
              <a:rPr lang="en-US" sz="3200" dirty="0"/>
              <a:t>Mathematics</a:t>
            </a:r>
            <a:r>
              <a:rPr lang="en-US" dirty="0"/>
              <a:t>	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5A75D0-E9D4-43B9-9E27-43A675909C79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algn="ctr"/>
            <a:r>
              <a:rPr lang="en-US" sz="3200" dirty="0"/>
              <a:t>English</a:t>
            </a:r>
            <a:endParaRPr lang="en-US" dirty="0"/>
          </a:p>
        </p:txBody>
      </p:sp>
      <p:graphicFrame>
        <p:nvGraphicFramePr>
          <p:cNvPr id="14" name="Content Placeholder 1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57575480"/>
              </p:ext>
            </p:extLst>
          </p:nvPr>
        </p:nvGraphicFramePr>
        <p:xfrm>
          <a:off x="461609" y="2089150"/>
          <a:ext cx="5359791" cy="3383280"/>
        </p:xfrm>
        <a:graphic>
          <a:graphicData uri="http://schemas.openxmlformats.org/drawingml/2006/table">
            <a:tbl>
              <a:tblPr firstRow="1" bandRow="1">
                <a:tableStyleId>{0DE709E2-AE2A-47F8-95E6-D0A2083C72AE}</a:tableStyleId>
              </a:tblPr>
              <a:tblGrid>
                <a:gridCol w="18635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96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65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6828">
                <a:tc>
                  <a:txBody>
                    <a:bodyPr/>
                    <a:lstStyle/>
                    <a:p>
                      <a:r>
                        <a:rPr lang="en-US" sz="2000" dirty="0"/>
                        <a:t>Comparison Group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Comparison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Difference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8768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Students</a:t>
                      </a:r>
                      <a:r>
                        <a:rPr lang="en-US" sz="1400" b="1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placed directly into </a:t>
                      </a:r>
                      <a:r>
                        <a:rPr lang="en-US" sz="1400" b="1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transfer-level </a:t>
                      </a:r>
                      <a:r>
                        <a:rPr lang="en-US" sz="1400" b="1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by existing method in same term</a:t>
                      </a:r>
                      <a:endParaRPr lang="en-US" sz="14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Success rates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MMAP success</a:t>
                      </a:r>
                      <a:r>
                        <a:rPr lang="en-US" sz="1400" b="1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rates </a:t>
                      </a:r>
                      <a:r>
                        <a:rPr lang="en-US" sz="1600" b="1" u="sng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equal</a:t>
                      </a:r>
                      <a:endParaRPr lang="en-US" sz="1400" b="1" u="sng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5820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Students placed 1 level below in previous 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Completio</a:t>
                      </a:r>
                      <a:r>
                        <a:rPr lang="en-US" sz="1400" b="1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 of transfer-level math in 2 years</a:t>
                      </a:r>
                      <a:endParaRPr lang="en-US" sz="14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MMAP throughput</a:t>
                      </a:r>
                      <a:r>
                        <a:rPr lang="en-US" sz="1400" b="1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600" b="1" u="sng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41</a:t>
                      </a:r>
                      <a:r>
                        <a:rPr lang="en-US" sz="1400" b="1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percentage points higher</a:t>
                      </a:r>
                      <a:endParaRPr lang="en-US" sz="14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24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Students placed 2 levels below in previous 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Completio</a:t>
                      </a:r>
                      <a:r>
                        <a:rPr lang="en-US" sz="1400" b="1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 of transfer-level math in 2 years</a:t>
                      </a:r>
                      <a:endParaRPr lang="en-US" sz="14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MMAP throughput</a:t>
                      </a:r>
                      <a:r>
                        <a:rPr lang="en-US" sz="1400" b="1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 </a:t>
                      </a:r>
                      <a:r>
                        <a:rPr lang="en-US" sz="1600" b="1" u="sng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53</a:t>
                      </a:r>
                      <a:r>
                        <a:rPr lang="en-US" sz="1600" b="1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400" b="1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percentage points higher</a:t>
                      </a:r>
                      <a:endParaRPr lang="en-US" sz="14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2" name="Content Placeholder 10"/>
          <p:cNvGraphicFramePr>
            <a:graphicFrameLocks noGrp="1"/>
          </p:cNvGraphicFramePr>
          <p:nvPr>
            <p:ph sz="half" idx="13"/>
            <p:extLst>
              <p:ext uri="{D42A27DB-BD31-4B8C-83A1-F6EECF244321}">
                <p14:modId xmlns:p14="http://schemas.microsoft.com/office/powerpoint/2010/main" val="1942121133"/>
              </p:ext>
            </p:extLst>
          </p:nvPr>
        </p:nvGraphicFramePr>
        <p:xfrm>
          <a:off x="6036104" y="2087737"/>
          <a:ext cx="5359791" cy="3383280"/>
        </p:xfrm>
        <a:graphic>
          <a:graphicData uri="http://schemas.openxmlformats.org/drawingml/2006/table">
            <a:tbl>
              <a:tblPr firstRow="1" bandRow="1">
                <a:tableStyleId>{0DE709E2-AE2A-47F8-95E6-D0A2083C72AE}</a:tableStyleId>
              </a:tblPr>
              <a:tblGrid>
                <a:gridCol w="18635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96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65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6828">
                <a:tc>
                  <a:txBody>
                    <a:bodyPr/>
                    <a:lstStyle/>
                    <a:p>
                      <a:r>
                        <a:rPr lang="en-US" sz="2000" dirty="0"/>
                        <a:t>Comparison Group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Comparison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Difference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8768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Students</a:t>
                      </a:r>
                      <a:r>
                        <a:rPr lang="en-US" sz="1400" b="1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placed directly into transfer level by existing method in same term</a:t>
                      </a:r>
                      <a:endParaRPr lang="en-US" sz="14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Success rates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MMAP success</a:t>
                      </a:r>
                      <a:r>
                        <a:rPr lang="en-US" sz="1400" b="1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rates </a:t>
                      </a:r>
                      <a:r>
                        <a:rPr lang="en-US" sz="1600" b="1" u="sng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</a:t>
                      </a:r>
                      <a:r>
                        <a:rPr lang="en-US" sz="1400" b="1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percentage points higher</a:t>
                      </a:r>
                      <a:endParaRPr lang="en-US" sz="14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5820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Students placed 1 level below in previous 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Completio</a:t>
                      </a:r>
                      <a:r>
                        <a:rPr lang="en-US" sz="1400" b="1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 of transfer-level English in 2 years</a:t>
                      </a:r>
                      <a:endParaRPr lang="en-US" sz="14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MMAP throughput</a:t>
                      </a:r>
                      <a:r>
                        <a:rPr lang="en-US" sz="1400" b="1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600" b="1" u="sng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26</a:t>
                      </a:r>
                      <a:r>
                        <a:rPr lang="en-US" sz="1400" b="1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percentage points higher</a:t>
                      </a:r>
                      <a:endParaRPr lang="en-US" sz="14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24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Students placed 2 levels below in previous 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Completio</a:t>
                      </a:r>
                      <a:r>
                        <a:rPr lang="en-US" sz="1400" b="1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 of transfer-level English in 2 years</a:t>
                      </a:r>
                      <a:endParaRPr lang="en-US" sz="14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MMAP throughput</a:t>
                      </a:r>
                      <a:r>
                        <a:rPr lang="en-US" sz="1400" b="1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 </a:t>
                      </a:r>
                      <a:r>
                        <a:rPr lang="en-US" sz="1600" b="1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</a:t>
                      </a:r>
                      <a:r>
                        <a:rPr lang="en-US" sz="1600" b="1" u="sng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</a:t>
                      </a:r>
                      <a:r>
                        <a:rPr lang="en-US" sz="1600" b="1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400" b="1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percentage points higher</a:t>
                      </a:r>
                      <a:endParaRPr lang="en-US" sz="14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14224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 txBox="1">
            <a:spLocks noGrp="1"/>
          </p:cNvSpPr>
          <p:nvPr>
            <p:ph type="title"/>
          </p:nvPr>
        </p:nvSpPr>
        <p:spPr>
          <a:xfrm>
            <a:off x="584438" y="41111"/>
            <a:ext cx="10534174" cy="1097225"/>
          </a:xfrm>
          <a:prstGeom prst="rect">
            <a:avLst/>
          </a:prstGeom>
          <a:noFill/>
          <a:ln>
            <a:noFill/>
          </a:ln>
        </p:spPr>
        <p:txBody>
          <a:bodyPr lIns="87750" tIns="87750" rIns="87750" bIns="877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83B"/>
              </a:buClr>
              <a:buSzPct val="25000"/>
              <a:buFont typeface="Arial"/>
              <a:buNone/>
            </a:pPr>
            <a:r>
              <a:rPr lang="en-US" sz="3400" b="1" i="0" u="none" strike="noStrike" cap="none" dirty="0" smtClean="0">
                <a:solidFill>
                  <a:srgbClr val="F0783B"/>
                </a:solidFill>
                <a:latin typeface="Arial"/>
                <a:ea typeface="Arial"/>
                <a:cs typeface="Arial"/>
                <a:sym typeface="Arial"/>
              </a:rPr>
              <a:t>Overall </a:t>
            </a:r>
            <a:r>
              <a:rPr lang="en-US" sz="3400" b="1" i="0" u="none" strike="noStrike" cap="none" dirty="0">
                <a:solidFill>
                  <a:srgbClr val="F0783B"/>
                </a:solidFill>
                <a:latin typeface="Arial"/>
                <a:ea typeface="Arial"/>
                <a:cs typeface="Arial"/>
                <a:sym typeface="Arial"/>
              </a:rPr>
              <a:t>Summary</a:t>
            </a:r>
          </a:p>
        </p:txBody>
      </p:sp>
      <p:sp>
        <p:nvSpPr>
          <p:cNvPr id="278" name="Shape 278"/>
          <p:cNvSpPr txBox="1">
            <a:spLocks noGrp="1"/>
          </p:cNvSpPr>
          <p:nvPr>
            <p:ph idx="1"/>
          </p:nvPr>
        </p:nvSpPr>
        <p:spPr>
          <a:xfrm>
            <a:off x="261257" y="970384"/>
            <a:ext cx="11364686" cy="4442604"/>
          </a:xfrm>
          <a:prstGeom prst="rect">
            <a:avLst/>
          </a:prstGeom>
          <a:noFill/>
          <a:ln>
            <a:noFill/>
          </a:ln>
        </p:spPr>
        <p:txBody>
          <a:bodyPr lIns="87750" tIns="87750" rIns="87750" bIns="87750" anchor="t" anchorCtr="0">
            <a:noAutofit/>
          </a:bodyPr>
          <a:lstStyle/>
          <a:p>
            <a:pPr marL="571500" lvl="1" indent="-342900"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n-US" sz="2000" dirty="0"/>
              <a:t>MMAP rules performing as expected</a:t>
            </a:r>
          </a:p>
          <a:p>
            <a:pPr marL="571500" lvl="1" indent="-342900"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n-US" sz="2000" dirty="0"/>
              <a:t>Success rates of students placed by MMAP are just as high as students placed directly into transfer-level using the institutions traditional placement method</a:t>
            </a:r>
          </a:p>
          <a:p>
            <a:pPr marL="955675" lvl="2" indent="-342900"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n-US" sz="1800" dirty="0"/>
              <a:t>even though MMAP placement doubles to quintuples placement into transfer level courses</a:t>
            </a:r>
          </a:p>
          <a:p>
            <a:pPr marL="571500" lvl="1" indent="-342900"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n-US" sz="2000" dirty="0"/>
              <a:t>Successful completion of the transfer level course (throughput) is 20 (English) to 40 (Math) percentage points higher compared to students placed even just one level below in previous year.</a:t>
            </a:r>
          </a:p>
          <a:p>
            <a:pPr marL="571500" lvl="1" indent="-342900"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n-US" sz="2000" dirty="0"/>
              <a:t>Placement messaging should be done once with a single voice and specifically state the recommended course</a:t>
            </a:r>
          </a:p>
          <a:p>
            <a:pPr marL="571500" lvl="1" indent="-342900"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n-US" sz="2000" dirty="0"/>
              <a:t>Implementation of MMAP rules is nuanced</a:t>
            </a:r>
          </a:p>
          <a:p>
            <a:pPr marL="955537" lvl="2" indent="-342900"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n-US" sz="1800" dirty="0"/>
              <a:t>For example, don’t use statistics rules to place into trigonometry or </a:t>
            </a:r>
            <a:r>
              <a:rPr lang="en-US" sz="1800" dirty="0" err="1"/>
              <a:t>precalculus</a:t>
            </a:r>
            <a:endParaRPr lang="en-US" sz="1800" dirty="0"/>
          </a:p>
          <a:p>
            <a:pPr marL="546100" lvl="1" indent="-342900"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n-US" sz="2000" dirty="0"/>
              <a:t>Collaboration between high schools and colleges has increased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489"/>
              </a:buClr>
              <a:buSzPct val="25000"/>
              <a:buFont typeface="Arial"/>
              <a:buNone/>
            </a:pPr>
            <a:endParaRPr sz="2000" b="0" i="0" u="none" strike="noStrike" cap="none" dirty="0">
              <a:solidFill>
                <a:srgbClr val="858489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1537066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2397" y="1945520"/>
            <a:ext cx="9168632" cy="3291682"/>
          </a:xfrm>
        </p:spPr>
        <p:txBody>
          <a:bodyPr>
            <a:normAutofit/>
          </a:bodyPr>
          <a:lstStyle/>
          <a:p>
            <a:r>
              <a:rPr lang="en-US" dirty="0"/>
              <a:t>Requirements of AB 705</a:t>
            </a:r>
          </a:p>
          <a:p>
            <a:r>
              <a:rPr lang="en-US" dirty="0"/>
              <a:t>Review of MMAP and </a:t>
            </a:r>
            <a:r>
              <a:rPr lang="en-US" dirty="0" smtClean="0"/>
              <a:t>Results </a:t>
            </a:r>
            <a:r>
              <a:rPr lang="en-US" dirty="0"/>
              <a:t>to </a:t>
            </a:r>
            <a:r>
              <a:rPr lang="en-US" dirty="0" smtClean="0"/>
              <a:t>Date</a:t>
            </a:r>
            <a:endParaRPr lang="en-US" dirty="0"/>
          </a:p>
          <a:p>
            <a:r>
              <a:rPr lang="en-US" dirty="0"/>
              <a:t>Adapting MMAP to AB 705 </a:t>
            </a:r>
          </a:p>
          <a:p>
            <a:r>
              <a:rPr lang="en-US" dirty="0" smtClean="0"/>
              <a:t>Self-Reported </a:t>
            </a:r>
            <a:r>
              <a:rPr lang="en-US" dirty="0"/>
              <a:t>Data </a:t>
            </a:r>
            <a:r>
              <a:rPr lang="en-US" dirty="0" smtClean="0"/>
              <a:t>and </a:t>
            </a:r>
            <a:r>
              <a:rPr lang="en-US" dirty="0"/>
              <a:t>Durability of GPA</a:t>
            </a:r>
          </a:p>
          <a:p>
            <a:r>
              <a:rPr lang="en-US" dirty="0"/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14751017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Adapting MMAP to AB </a:t>
            </a:r>
            <a:r>
              <a:rPr lang="en-US" sz="5400" dirty="0" smtClean="0"/>
              <a:t>705</a:t>
            </a:r>
            <a:br>
              <a:rPr lang="en-US" sz="5400" dirty="0" smtClean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It’s all about throughput.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8830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5231" y="133005"/>
            <a:ext cx="10534174" cy="1097225"/>
          </a:xfrm>
        </p:spPr>
        <p:txBody>
          <a:bodyPr/>
          <a:lstStyle/>
          <a:p>
            <a:r>
              <a:rPr lang="en-US" dirty="0"/>
              <a:t>Adapting MMAP to AB 705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32652" y="1352454"/>
            <a:ext cx="11439331" cy="3876868"/>
          </a:xfrm>
        </p:spPr>
        <p:txBody>
          <a:bodyPr/>
          <a:lstStyle/>
          <a:p>
            <a:r>
              <a:rPr lang="en-US" dirty="0"/>
              <a:t>MMAP decision trees were based on identifying students who were highly likely to be successful </a:t>
            </a:r>
          </a:p>
          <a:p>
            <a:pPr lvl="1"/>
            <a:r>
              <a:rPr lang="en-US" dirty="0"/>
              <a:t>At least 70% probability of success in transfer-level</a:t>
            </a:r>
          </a:p>
          <a:p>
            <a:pPr lvl="1"/>
            <a:endParaRPr lang="en-US" dirty="0"/>
          </a:p>
          <a:p>
            <a:r>
              <a:rPr lang="en-US" dirty="0"/>
              <a:t>Now, students can only be assigned to remediation if: </a:t>
            </a:r>
          </a:p>
          <a:p>
            <a:pPr lvl="1"/>
            <a:r>
              <a:rPr lang="en-US" dirty="0"/>
              <a:t>They are </a:t>
            </a:r>
            <a:r>
              <a:rPr lang="en-US" i="1" dirty="0"/>
              <a:t>highly unlikely</a:t>
            </a:r>
            <a:r>
              <a:rPr lang="en-US" dirty="0"/>
              <a:t> to succeed at the transfer-level class</a:t>
            </a:r>
          </a:p>
          <a:p>
            <a:pPr lvl="1"/>
            <a:r>
              <a:rPr lang="en-US" b="1" dirty="0"/>
              <a:t>AND </a:t>
            </a:r>
          </a:p>
          <a:p>
            <a:pPr lvl="1"/>
            <a:r>
              <a:rPr lang="en-US" dirty="0"/>
              <a:t>Remediation maximizes their probability of throughput</a:t>
            </a:r>
          </a:p>
        </p:txBody>
      </p:sp>
    </p:spTree>
    <p:extLst>
      <p:ext uri="{BB962C8B-B14F-4D97-AF65-F5344CB8AC3E}">
        <p14:creationId xmlns:p14="http://schemas.microsoft.com/office/powerpoint/2010/main" val="42214944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3206" y="114347"/>
            <a:ext cx="10534174" cy="1097225"/>
          </a:xfrm>
        </p:spPr>
        <p:txBody>
          <a:bodyPr/>
          <a:lstStyle/>
          <a:p>
            <a:r>
              <a:rPr lang="en-US" dirty="0"/>
              <a:t>What is </a:t>
            </a:r>
            <a:r>
              <a:rPr lang="en-US" dirty="0" smtClean="0"/>
              <a:t>a “Throughput </a:t>
            </a:r>
            <a:r>
              <a:rPr lang="en-US" dirty="0"/>
              <a:t>R</a:t>
            </a:r>
            <a:r>
              <a:rPr lang="en-US" dirty="0" smtClean="0"/>
              <a:t>ate</a:t>
            </a:r>
            <a:r>
              <a:rPr lang="en-US" dirty="0"/>
              <a:t>”?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620" y="1405491"/>
            <a:ext cx="11383347" cy="3876868"/>
          </a:xfrm>
        </p:spPr>
        <p:txBody>
          <a:bodyPr/>
          <a:lstStyle/>
          <a:p>
            <a:pPr marL="785813" indent="-457200"/>
            <a:r>
              <a:rPr lang="en-US" dirty="0"/>
              <a:t>The probability of getting to and through a gateway course within a specified period of time.</a:t>
            </a:r>
          </a:p>
          <a:p>
            <a:pPr indent="0">
              <a:buNone/>
            </a:pPr>
            <a:endParaRPr lang="en-US" dirty="0"/>
          </a:p>
          <a:p>
            <a:pPr marL="785813" indent="-457200"/>
            <a:r>
              <a:rPr lang="en-US" u="sng" dirty="0"/>
              <a:t>Throughput rate (AB 705)</a:t>
            </a:r>
            <a:r>
              <a:rPr lang="en-US" dirty="0"/>
              <a:t>: The proportion of a cohort of students who complete the transferable or gateway math or English course within two primary semesters or three primary quarters of entering their first course in the sequence.</a:t>
            </a:r>
          </a:p>
        </p:txBody>
      </p:sp>
    </p:spTree>
    <p:extLst>
      <p:ext uri="{BB962C8B-B14F-4D97-AF65-F5344CB8AC3E}">
        <p14:creationId xmlns:p14="http://schemas.microsoft.com/office/powerpoint/2010/main" val="37016150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192" y="605696"/>
            <a:ext cx="10888823" cy="1097225"/>
          </a:xfrm>
        </p:spPr>
        <p:txBody>
          <a:bodyPr/>
          <a:lstStyle/>
          <a:p>
            <a:pPr algn="ctr"/>
            <a:r>
              <a:rPr lang="en-US" dirty="0" smtClean="0"/>
              <a:t>Transfer-Level </a:t>
            </a:r>
            <a:r>
              <a:rPr lang="en-US" dirty="0"/>
              <a:t>English </a:t>
            </a:r>
            <a:r>
              <a:rPr lang="en-US" dirty="0" smtClean="0"/>
              <a:t>Throughput </a:t>
            </a:r>
            <a:r>
              <a:rPr lang="en-US" dirty="0"/>
              <a:t>R</a:t>
            </a:r>
            <a:r>
              <a:rPr lang="en-US" dirty="0" smtClean="0"/>
              <a:t>ates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421" y="2182550"/>
            <a:ext cx="11363444" cy="2286927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95534" y="2048154"/>
            <a:ext cx="2797791" cy="252384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07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641" y="76482"/>
            <a:ext cx="9851403" cy="1097225"/>
          </a:xfrm>
        </p:spPr>
        <p:txBody>
          <a:bodyPr/>
          <a:lstStyle/>
          <a:p>
            <a:pPr algn="ctr"/>
            <a:r>
              <a:rPr lang="en-US" dirty="0"/>
              <a:t>Maximizing Throughput: English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0095450"/>
              </p:ext>
            </p:extLst>
          </p:nvPr>
        </p:nvGraphicFramePr>
        <p:xfrm>
          <a:off x="2866030" y="1173707"/>
          <a:ext cx="8838608" cy="42581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r="76340"/>
          <a:stretch/>
        </p:blipFill>
        <p:spPr>
          <a:xfrm>
            <a:off x="177421" y="2182550"/>
            <a:ext cx="2688609" cy="228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3010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0414" y="58738"/>
            <a:ext cx="10220325" cy="65246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8970" y="245661"/>
            <a:ext cx="28250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Statistics Decision Tree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408542D-22D8-4300-90CA-58A0668A06A8}"/>
              </a:ext>
            </a:extLst>
          </p:cNvPr>
          <p:cNvSpPr/>
          <p:nvPr/>
        </p:nvSpPr>
        <p:spPr>
          <a:xfrm>
            <a:off x="910389" y="2787316"/>
            <a:ext cx="1427748" cy="1367589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017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366" y="334268"/>
            <a:ext cx="10905675" cy="1097225"/>
          </a:xfrm>
        </p:spPr>
        <p:txBody>
          <a:bodyPr/>
          <a:lstStyle/>
          <a:p>
            <a:pPr algn="ctr"/>
            <a:r>
              <a:rPr lang="en-US" dirty="0"/>
              <a:t>Statistics </a:t>
            </a:r>
            <a:r>
              <a:rPr lang="en-US" dirty="0" smtClean="0"/>
              <a:t>Throughput </a:t>
            </a:r>
            <a:r>
              <a:rPr lang="en-US" dirty="0"/>
              <a:t>R</a:t>
            </a:r>
            <a:r>
              <a:rPr lang="en-US" dirty="0" smtClean="0"/>
              <a:t>ates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08475"/>
            <a:ext cx="11704638" cy="2366412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0" y="2365214"/>
            <a:ext cx="2306472" cy="21699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10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8000" y="254893"/>
            <a:ext cx="9851403" cy="1097225"/>
          </a:xfrm>
        </p:spPr>
        <p:txBody>
          <a:bodyPr/>
          <a:lstStyle/>
          <a:p>
            <a:r>
              <a:rPr lang="en-US" dirty="0"/>
              <a:t>Maximizing Throughput: Statistics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14135" r="80411" b="-1154"/>
          <a:stretch/>
        </p:blipFill>
        <p:spPr>
          <a:xfrm>
            <a:off x="0" y="2429300"/>
            <a:ext cx="2292824" cy="2059233"/>
          </a:xfrm>
          <a:prstGeom prst="rect">
            <a:avLst/>
          </a:prstGeom>
        </p:spPr>
      </p:pic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19B9C675-5335-4CE1-8179-1E9BCD43C8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2155634"/>
              </p:ext>
            </p:extLst>
          </p:nvPr>
        </p:nvGraphicFramePr>
        <p:xfrm>
          <a:off x="2292824" y="1352118"/>
          <a:ext cx="9179509" cy="4242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93503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2A504-0E03-47EF-A0EA-82F11E669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438" y="115755"/>
            <a:ext cx="10534174" cy="1097225"/>
          </a:xfrm>
        </p:spPr>
        <p:txBody>
          <a:bodyPr/>
          <a:lstStyle/>
          <a:p>
            <a:r>
              <a:rPr lang="en-US" dirty="0"/>
              <a:t>The BSTEM </a:t>
            </a:r>
            <a:r>
              <a:rPr lang="en-US" dirty="0" smtClean="0"/>
              <a:t>‘Intent </a:t>
            </a:r>
            <a:r>
              <a:rPr lang="en-US" dirty="0"/>
              <a:t>C</a:t>
            </a:r>
            <a:r>
              <a:rPr lang="en-US" dirty="0" smtClean="0"/>
              <a:t>ohort</a:t>
            </a:r>
            <a:r>
              <a:rPr lang="en-US" dirty="0"/>
              <a:t>’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183DC9-6A24-4FCF-A25E-03A2CE7808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06" y="1212980"/>
            <a:ext cx="11541967" cy="4200007"/>
          </a:xfrm>
        </p:spPr>
        <p:txBody>
          <a:bodyPr/>
          <a:lstStyle/>
          <a:p>
            <a:r>
              <a:rPr lang="en-US" dirty="0"/>
              <a:t>Which students intend to pursue a calculus-oriented Business-STEM math pathway from one-level below?</a:t>
            </a:r>
          </a:p>
          <a:p>
            <a:r>
              <a:rPr lang="en-US" dirty="0"/>
              <a:t>Some students have a goal of a terminal associate’s degree and one-level below satisfies their requirement</a:t>
            </a:r>
          </a:p>
          <a:p>
            <a:r>
              <a:rPr lang="en-US" dirty="0"/>
              <a:t>Some students intend to pursue a Statistics or Liberal Arts Math pathway</a:t>
            </a:r>
          </a:p>
          <a:p>
            <a:r>
              <a:rPr lang="en-US" dirty="0"/>
              <a:t>How to distinguish intent?</a:t>
            </a:r>
          </a:p>
        </p:txBody>
      </p:sp>
    </p:spTree>
    <p:extLst>
      <p:ext uri="{BB962C8B-B14F-4D97-AF65-F5344CB8AC3E}">
        <p14:creationId xmlns:p14="http://schemas.microsoft.com/office/powerpoint/2010/main" val="1020626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97137-76C7-4DF8-8046-D05E21AF9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878" y="0"/>
            <a:ext cx="10849255" cy="1097225"/>
          </a:xfrm>
        </p:spPr>
        <p:txBody>
          <a:bodyPr/>
          <a:lstStyle/>
          <a:p>
            <a:pPr algn="ctr"/>
            <a:r>
              <a:rPr lang="en-US" dirty="0"/>
              <a:t>Identifying the </a:t>
            </a:r>
            <a:r>
              <a:rPr lang="en-US" dirty="0" smtClean="0"/>
              <a:t>Intent </a:t>
            </a:r>
            <a:r>
              <a:rPr lang="en-US" dirty="0"/>
              <a:t>C</a:t>
            </a:r>
            <a:r>
              <a:rPr lang="en-US" dirty="0" smtClean="0"/>
              <a:t>ohort</a:t>
            </a:r>
            <a:endParaRPr lang="en-US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B327008-2033-4157-AA19-913FDD003B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0114120"/>
              </p:ext>
            </p:extLst>
          </p:nvPr>
        </p:nvGraphicFramePr>
        <p:xfrm>
          <a:off x="1193799" y="986631"/>
          <a:ext cx="10075334" cy="4610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ight Brace 5">
            <a:extLst>
              <a:ext uri="{FF2B5EF4-FFF2-40B4-BE49-F238E27FC236}">
                <a16:creationId xmlns:a16="http://schemas.microsoft.com/office/drawing/2014/main" id="{3BF8D892-C91A-4FAA-9F02-07F1960F2182}"/>
              </a:ext>
            </a:extLst>
          </p:cNvPr>
          <p:cNvSpPr/>
          <p:nvPr/>
        </p:nvSpPr>
        <p:spPr>
          <a:xfrm rot="16200000">
            <a:off x="3993506" y="1975757"/>
            <a:ext cx="753446" cy="162586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AAA309DB-ED6E-48E3-A69C-F3792FF14F3E}"/>
              </a:ext>
            </a:extLst>
          </p:cNvPr>
          <p:cNvSpPr/>
          <p:nvPr/>
        </p:nvSpPr>
        <p:spPr>
          <a:xfrm rot="16200000">
            <a:off x="7169800" y="1345165"/>
            <a:ext cx="753446" cy="288704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D6C5C32F-081E-4E3D-8DDC-BD02047FB7C6}"/>
              </a:ext>
            </a:extLst>
          </p:cNvPr>
          <p:cNvSpPr/>
          <p:nvPr/>
        </p:nvSpPr>
        <p:spPr>
          <a:xfrm rot="16200000">
            <a:off x="5698254" y="515933"/>
            <a:ext cx="521407" cy="317513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966955-D517-48BB-B0C6-A46A6969FA25}"/>
              </a:ext>
            </a:extLst>
          </p:cNvPr>
          <p:cNvSpPr txBox="1"/>
          <p:nvPr/>
        </p:nvSpPr>
        <p:spPr>
          <a:xfrm>
            <a:off x="4292082" y="1530220"/>
            <a:ext cx="3349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Terminal AA/AS, Certificate, etc.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(11.6%)</a:t>
            </a:r>
          </a:p>
        </p:txBody>
      </p:sp>
    </p:spTree>
    <p:extLst>
      <p:ext uri="{BB962C8B-B14F-4D97-AF65-F5344CB8AC3E}">
        <p14:creationId xmlns:p14="http://schemas.microsoft.com/office/powerpoint/2010/main" val="2958243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5231" y="105011"/>
            <a:ext cx="10534174" cy="1097225"/>
          </a:xfrm>
        </p:spPr>
        <p:txBody>
          <a:bodyPr/>
          <a:lstStyle/>
          <a:p>
            <a:r>
              <a:rPr lang="en-US" dirty="0"/>
              <a:t>AB 705 (Irwin)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586" y="1045029"/>
            <a:ext cx="10534174" cy="3526971"/>
          </a:xfrm>
        </p:spPr>
        <p:txBody>
          <a:bodyPr/>
          <a:lstStyle/>
          <a:p>
            <a:pPr marL="328613" indent="-317500"/>
            <a:r>
              <a:rPr lang="en-US" dirty="0"/>
              <a:t>Use of high school performance data</a:t>
            </a:r>
          </a:p>
          <a:p>
            <a:pPr marL="328613" indent="-317500"/>
            <a:r>
              <a:rPr lang="en-US" dirty="0"/>
              <a:t>Use of “highly unlikely” standard</a:t>
            </a:r>
          </a:p>
          <a:p>
            <a:pPr marL="328613" indent="-317500"/>
            <a:r>
              <a:rPr lang="en-US" dirty="0"/>
              <a:t>Optimize student’s probability of completing transfer-level English and math* in their first </a:t>
            </a:r>
            <a:r>
              <a:rPr lang="en-US" dirty="0" smtClean="0"/>
              <a:t>year</a:t>
            </a:r>
          </a:p>
          <a:p>
            <a:r>
              <a:rPr lang="en-US" dirty="0"/>
              <a:t>Optimize student’s probability of completing </a:t>
            </a:r>
            <a:r>
              <a:rPr lang="en-US" dirty="0" smtClean="0"/>
              <a:t>ESL sequence </a:t>
            </a:r>
            <a:r>
              <a:rPr lang="en-US" dirty="0"/>
              <a:t>in </a:t>
            </a:r>
            <a:r>
              <a:rPr lang="en-US" dirty="0" smtClean="0"/>
              <a:t>three years</a:t>
            </a:r>
          </a:p>
          <a:p>
            <a:pPr marL="11113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*</a:t>
            </a:r>
            <a:r>
              <a:rPr lang="en-US" sz="2000" dirty="0"/>
              <a:t>Or intermediate algebra if that is the graduation requirement for the student’s program of study or educational goal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988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7CB51-6C45-4E0A-BC44-990448446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879" y="325778"/>
            <a:ext cx="10839484" cy="1097225"/>
          </a:xfrm>
        </p:spPr>
        <p:txBody>
          <a:bodyPr/>
          <a:lstStyle/>
          <a:p>
            <a:pPr algn="ctr"/>
            <a:r>
              <a:rPr lang="en-US" dirty="0"/>
              <a:t>The BSTEM </a:t>
            </a:r>
            <a:r>
              <a:rPr lang="en-US" dirty="0" smtClean="0"/>
              <a:t>‘Intent Cohort’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5D714A-F50F-4AAA-A346-369F63B64D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306" y="1539551"/>
            <a:ext cx="11476653" cy="3800288"/>
          </a:xfrm>
        </p:spPr>
        <p:txBody>
          <a:bodyPr/>
          <a:lstStyle/>
          <a:p>
            <a:r>
              <a:rPr lang="en-US" dirty="0"/>
              <a:t>Remove those with a non-transfer </a:t>
            </a:r>
            <a:r>
              <a:rPr lang="en-US" dirty="0" smtClean="0"/>
              <a:t>educational </a:t>
            </a:r>
            <a:r>
              <a:rPr lang="en-US" dirty="0"/>
              <a:t>goal (11.6%)</a:t>
            </a:r>
          </a:p>
          <a:p>
            <a:r>
              <a:rPr lang="en-US" dirty="0"/>
              <a:t>Remove those on the SLAM path </a:t>
            </a:r>
          </a:p>
          <a:p>
            <a:pPr lvl="1"/>
            <a:r>
              <a:rPr lang="en-US" dirty="0"/>
              <a:t>Of those who progress to transfer-level math, 75% take SLAM vs. Precalculus, Calculus, Trig., or Business Calculus</a:t>
            </a:r>
          </a:p>
          <a:p>
            <a:pPr lvl="1"/>
            <a:r>
              <a:rPr lang="en-US" dirty="0"/>
              <a:t>Reduce remaining one-level below starting cohort by 75%</a:t>
            </a:r>
          </a:p>
          <a:p>
            <a:r>
              <a:rPr lang="en-US" dirty="0"/>
              <a:t>Product of this process is the BSTEM intent cohort</a:t>
            </a:r>
          </a:p>
          <a:p>
            <a:pPr lvl="1"/>
            <a:r>
              <a:rPr lang="en-US" dirty="0"/>
              <a:t>This will be the denominator for BSTEM throughput rates</a:t>
            </a:r>
          </a:p>
          <a:p>
            <a:pPr lvl="1"/>
            <a:r>
              <a:rPr lang="en-US" dirty="0"/>
              <a:t>The denominator is reduced to 3,624 from 14,499</a:t>
            </a:r>
          </a:p>
        </p:txBody>
      </p:sp>
    </p:spTree>
    <p:extLst>
      <p:ext uri="{BB962C8B-B14F-4D97-AF65-F5344CB8AC3E}">
        <p14:creationId xmlns:p14="http://schemas.microsoft.com/office/powerpoint/2010/main" val="30491689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7F767E1-7AA0-4400-828F-533E8DB7E4C9}"/>
              </a:ext>
            </a:extLst>
          </p:cNvPr>
          <p:cNvPicPr/>
          <p:nvPr/>
        </p:nvPicPr>
        <p:blipFill rotWithShape="1">
          <a:blip r:embed="rId2"/>
          <a:srcRect l="6218" t="18284" r="7628" b="3565"/>
          <a:stretch/>
        </p:blipFill>
        <p:spPr bwMode="auto">
          <a:xfrm>
            <a:off x="482451" y="338238"/>
            <a:ext cx="10469147" cy="5104450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E2C6893E-7E41-4074-B706-D668AC0C8FDA}"/>
              </a:ext>
            </a:extLst>
          </p:cNvPr>
          <p:cNvSpPr/>
          <p:nvPr/>
        </p:nvSpPr>
        <p:spPr>
          <a:xfrm>
            <a:off x="797767" y="4567334"/>
            <a:ext cx="1106353" cy="1010488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521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CDED0-1899-4A27-B151-FAD41173D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261" y="397610"/>
            <a:ext cx="10964433" cy="1097225"/>
          </a:xfrm>
        </p:spPr>
        <p:txBody>
          <a:bodyPr/>
          <a:lstStyle/>
          <a:p>
            <a:pPr algn="ctr"/>
            <a:r>
              <a:rPr lang="en-US" dirty="0" smtClean="0"/>
              <a:t>Pre-Calculus Throughput </a:t>
            </a:r>
            <a:r>
              <a:rPr lang="en-US" dirty="0"/>
              <a:t>R</a:t>
            </a:r>
            <a:r>
              <a:rPr lang="en-US" dirty="0" smtClean="0"/>
              <a:t>ates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190F63-E8DE-4636-9F80-C4C8A4A7F0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27448" y="2052822"/>
            <a:ext cx="9168632" cy="3291682"/>
          </a:xfrm>
        </p:spPr>
        <p:txBody>
          <a:bodyPr/>
          <a:lstStyle/>
          <a:p>
            <a:pPr indent="0">
              <a:buNone/>
            </a:pPr>
            <a:r>
              <a:rPr lang="en-US" sz="2000" dirty="0">
                <a:solidFill>
                  <a:schemeClr val="tx1"/>
                </a:solidFill>
              </a:rPr>
              <a:t>AB 705 Analysis of Groups of Students in Precalculus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9E58A6F-3A56-4DBE-874D-9A4F66F207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6414540"/>
              </p:ext>
            </p:extLst>
          </p:nvPr>
        </p:nvGraphicFramePr>
        <p:xfrm>
          <a:off x="102637" y="1992086"/>
          <a:ext cx="11457992" cy="28551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BF67894-4DE2-4235-B8F3-5CFC94B0BE93}"/>
              </a:ext>
            </a:extLst>
          </p:cNvPr>
          <p:cNvSpPr/>
          <p:nvPr/>
        </p:nvSpPr>
        <p:spPr>
          <a:xfrm>
            <a:off x="0" y="2365214"/>
            <a:ext cx="2306472" cy="21699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025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23013-EDC4-4B62-A819-ED5DD2F54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548" y="269795"/>
            <a:ext cx="10926146" cy="1097225"/>
          </a:xfrm>
        </p:spPr>
        <p:txBody>
          <a:bodyPr/>
          <a:lstStyle/>
          <a:p>
            <a:pPr algn="ctr"/>
            <a:r>
              <a:rPr lang="en-US" dirty="0"/>
              <a:t>Maximizing Throughput: </a:t>
            </a:r>
            <a:r>
              <a:rPr lang="en-US" dirty="0" smtClean="0"/>
              <a:t>Pre-Calculus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FDFA73-32BF-4C90-B943-6F9CC9C6E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45" y="2603242"/>
            <a:ext cx="2135542" cy="1632857"/>
          </a:xfrm>
          <a:prstGeom prst="rect">
            <a:avLst/>
          </a:prstGeom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66E30E2-ADDF-44A6-9336-5B7F8746FA7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8203170"/>
              </p:ext>
            </p:extLst>
          </p:nvPr>
        </p:nvGraphicFramePr>
        <p:xfrm>
          <a:off x="2327988" y="1656185"/>
          <a:ext cx="8626151" cy="3816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281527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C7AF7-011C-4F9F-874F-4F6556F87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600" y="288456"/>
            <a:ext cx="10983094" cy="1097225"/>
          </a:xfrm>
        </p:spPr>
        <p:txBody>
          <a:bodyPr/>
          <a:lstStyle/>
          <a:p>
            <a:pPr algn="ctr"/>
            <a:r>
              <a:rPr lang="en-US" dirty="0" smtClean="0"/>
              <a:t>Pre-Calculus </a:t>
            </a:r>
            <a:r>
              <a:rPr lang="en-US" dirty="0"/>
              <a:t>L</a:t>
            </a:r>
            <a:r>
              <a:rPr lang="en-US" dirty="0" smtClean="0"/>
              <a:t>owest </a:t>
            </a:r>
            <a:r>
              <a:rPr lang="en-US" dirty="0"/>
              <a:t>N</a:t>
            </a:r>
            <a:r>
              <a:rPr lang="en-US" dirty="0" smtClean="0"/>
              <a:t>ode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FFB250-A3ED-4C9C-94EA-08D64C34EF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1258" y="1385682"/>
            <a:ext cx="11075436" cy="3954158"/>
          </a:xfrm>
        </p:spPr>
        <p:txBody>
          <a:bodyPr/>
          <a:lstStyle/>
          <a:p>
            <a:r>
              <a:rPr lang="en-US" sz="2800" dirty="0"/>
              <a:t>3,200 students with &lt; 2.6 HSGPA and no </a:t>
            </a:r>
            <a:r>
              <a:rPr lang="en-US" sz="2800" dirty="0" err="1"/>
              <a:t>precalculus</a:t>
            </a:r>
            <a:r>
              <a:rPr lang="en-US" sz="2800" dirty="0"/>
              <a:t> in high school by grade 11 began at one-level below transfer math with intent to pursue a BSTEM path</a:t>
            </a:r>
          </a:p>
          <a:p>
            <a:pPr lvl="1"/>
            <a:r>
              <a:rPr lang="en-US" sz="2800" dirty="0"/>
              <a:t>1,035 attempt a BSTEM class within one year (32.3%)</a:t>
            </a:r>
          </a:p>
          <a:p>
            <a:pPr lvl="1"/>
            <a:r>
              <a:rPr lang="en-US" sz="2800" dirty="0"/>
              <a:t>453 are successful in any BSTEM class, including College Algebra (14.2%)</a:t>
            </a:r>
          </a:p>
          <a:p>
            <a:r>
              <a:rPr lang="en-US" sz="2800" dirty="0"/>
              <a:t>Throughput from one-level below into BSTEM is 14.2%</a:t>
            </a:r>
          </a:p>
          <a:p>
            <a:r>
              <a:rPr lang="en-US" sz="2800" dirty="0"/>
              <a:t>If placed directly into </a:t>
            </a:r>
            <a:r>
              <a:rPr lang="en-US" sz="2800" dirty="0" err="1"/>
              <a:t>Precalculus</a:t>
            </a:r>
            <a:r>
              <a:rPr lang="en-US" sz="2800" dirty="0"/>
              <a:t>, throughput is 38%</a:t>
            </a:r>
          </a:p>
        </p:txBody>
      </p:sp>
    </p:spTree>
    <p:extLst>
      <p:ext uri="{BB962C8B-B14F-4D97-AF65-F5344CB8AC3E}">
        <p14:creationId xmlns:p14="http://schemas.microsoft.com/office/powerpoint/2010/main" val="31462835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922" y="171019"/>
            <a:ext cx="10945772" cy="1097225"/>
          </a:xfrm>
        </p:spPr>
        <p:txBody>
          <a:bodyPr/>
          <a:lstStyle/>
          <a:p>
            <a:pPr algn="ctr"/>
            <a:r>
              <a:rPr lang="en-US" dirty="0"/>
              <a:t>38% pass rate? Are you serious?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0922" y="1126353"/>
            <a:ext cx="10880458" cy="3898175"/>
          </a:xfrm>
        </p:spPr>
        <p:txBody>
          <a:bodyPr/>
          <a:lstStyle/>
          <a:p>
            <a:r>
              <a:rPr lang="en-US" sz="2800" dirty="0"/>
              <a:t>While we may not be happy with a 38% probability of passing a transfer-level course, it represents students’ best shot at making it through the transfer-level work.</a:t>
            </a:r>
          </a:p>
          <a:p>
            <a:r>
              <a:rPr lang="en-US" sz="2800" dirty="0"/>
              <a:t>Co-requisite remediation is an option that has been used in other states and at </a:t>
            </a:r>
            <a:r>
              <a:rPr lang="en-US" sz="2800" dirty="0" err="1"/>
              <a:t>Cuyamaca</a:t>
            </a:r>
            <a:r>
              <a:rPr lang="en-US" sz="2800" dirty="0"/>
              <a:t> College to increase the pass rates (and throughput) of students with lower probabilities of academic success.</a:t>
            </a:r>
          </a:p>
          <a:p>
            <a:pPr lvl="1"/>
            <a:r>
              <a:rPr lang="en-US" sz="2400" dirty="0">
                <a:hlinkClick r:id="rId2"/>
              </a:rPr>
              <a:t>http://bit.ly/CAPCuyamaca</a:t>
            </a:r>
            <a:endParaRPr lang="en-US" sz="2400" dirty="0"/>
          </a:p>
          <a:p>
            <a:pPr lvl="1"/>
            <a:r>
              <a:rPr lang="en-US" sz="2400" dirty="0"/>
              <a:t>http://bit.ly/California_Coreq </a:t>
            </a:r>
          </a:p>
        </p:txBody>
      </p:sp>
    </p:spTree>
    <p:extLst>
      <p:ext uri="{BB962C8B-B14F-4D97-AF65-F5344CB8AC3E}">
        <p14:creationId xmlns:p14="http://schemas.microsoft.com/office/powerpoint/2010/main" val="15698569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96" dirty="0"/>
              <a:t>Gateway M</a:t>
            </a:r>
            <a:r>
              <a:rPr lang="en-US" sz="4096" dirty="0" smtClean="0"/>
              <a:t>omentum </a:t>
            </a:r>
            <a:r>
              <a:rPr lang="en-US" sz="4096" dirty="0"/>
              <a:t>in Math at Cuyamaca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13690116"/>
              </p:ext>
            </p:extLst>
          </p:nvPr>
        </p:nvGraphicFramePr>
        <p:xfrm>
          <a:off x="137327" y="1240972"/>
          <a:ext cx="5691973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ontent Placeholder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16276117"/>
              </p:ext>
            </p:extLst>
          </p:nvPr>
        </p:nvGraphicFramePr>
        <p:xfrm>
          <a:off x="5949850" y="1240972"/>
          <a:ext cx="5169581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2884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series" animBg="0"/>
        </p:bldSub>
      </p:bldGraphic>
      <p:bldGraphic spid="5" grpId="0">
        <p:bldSub>
          <a:bldChart bld="series" animBg="0"/>
        </p:bldSub>
      </p:bldGraphic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6-12-02 at 2.17.41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7"/>
          <a:stretch/>
        </p:blipFill>
        <p:spPr>
          <a:xfrm>
            <a:off x="441" y="48980"/>
            <a:ext cx="11797552" cy="535577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389153" y="6095972"/>
            <a:ext cx="33377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>
                <a:hlinkClick r:id="rId3"/>
              </a:rPr>
              <a:t>http://bit.ly/CCABridgeBuilders</a:t>
            </a:r>
            <a:r>
              <a:rPr lang="en-US" dirty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05379" y="5113309"/>
            <a:ext cx="53254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(In two years for prerequisite models, in first year for corequisites)</a:t>
            </a:r>
          </a:p>
        </p:txBody>
      </p:sp>
    </p:spTree>
    <p:extLst>
      <p:ext uri="{BB962C8B-B14F-4D97-AF65-F5344CB8AC3E}">
        <p14:creationId xmlns:p14="http://schemas.microsoft.com/office/powerpoint/2010/main" val="9329446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8620" y="210781"/>
            <a:ext cx="11411339" cy="689700"/>
          </a:xfrm>
        </p:spPr>
        <p:txBody>
          <a:bodyPr/>
          <a:lstStyle/>
          <a:p>
            <a:r>
              <a:rPr lang="en-US" sz="2800" dirty="0"/>
              <a:t>Successful </a:t>
            </a:r>
            <a:r>
              <a:rPr lang="en-US" sz="2800" u="sng" dirty="0"/>
              <a:t>C</a:t>
            </a:r>
            <a:r>
              <a:rPr lang="en-US" sz="2800" u="sng" dirty="0" smtClean="0"/>
              <a:t>ompletion</a:t>
            </a:r>
            <a:r>
              <a:rPr lang="en-US" sz="2800" dirty="0" smtClean="0"/>
              <a:t> </a:t>
            </a:r>
            <a:r>
              <a:rPr lang="en-US" sz="2800" dirty="0"/>
              <a:t>W</a:t>
            </a:r>
            <a:r>
              <a:rPr lang="en-US" sz="2800" dirty="0" smtClean="0"/>
              <a:t>ithin </a:t>
            </a:r>
            <a:r>
              <a:rPr lang="en-US" sz="2800" dirty="0"/>
              <a:t>O</a:t>
            </a:r>
            <a:r>
              <a:rPr lang="en-US" sz="2800" dirty="0" smtClean="0"/>
              <a:t>ne </a:t>
            </a:r>
            <a:r>
              <a:rPr lang="en-US" sz="2800" dirty="0"/>
              <a:t>Y</a:t>
            </a:r>
            <a:r>
              <a:rPr lang="en-US" sz="2800" dirty="0" smtClean="0"/>
              <a:t>ear </a:t>
            </a:r>
            <a:r>
              <a:rPr lang="en-US" sz="2800" dirty="0"/>
              <a:t>vs. </a:t>
            </a:r>
            <a:r>
              <a:rPr lang="en-US" sz="2800" dirty="0" err="1"/>
              <a:t>C</a:t>
            </a:r>
            <a:r>
              <a:rPr lang="en-US" sz="2800" dirty="0" err="1" smtClean="0"/>
              <a:t>orequisite</a:t>
            </a:r>
            <a:r>
              <a:rPr lang="en-US" sz="2800" dirty="0" smtClean="0"/>
              <a:t> </a:t>
            </a:r>
            <a:r>
              <a:rPr lang="en-US" sz="2800" dirty="0"/>
              <a:t>R</a:t>
            </a:r>
            <a:r>
              <a:rPr lang="en-US" sz="2800" dirty="0" smtClean="0"/>
              <a:t>esults </a:t>
            </a:r>
            <a:r>
              <a:rPr lang="en-US" sz="2800" dirty="0"/>
              <a:t>by </a:t>
            </a:r>
            <a:r>
              <a:rPr lang="en-US" sz="2800" dirty="0" smtClean="0"/>
              <a:t>Testing </a:t>
            </a:r>
            <a:r>
              <a:rPr lang="en-US" sz="2800" dirty="0"/>
              <a:t>L</a:t>
            </a:r>
            <a:r>
              <a:rPr lang="en-US" sz="2800" dirty="0" smtClean="0"/>
              <a:t>evel </a:t>
            </a:r>
            <a:r>
              <a:rPr lang="en-US" sz="2800" dirty="0"/>
              <a:t>- </a:t>
            </a:r>
            <a:r>
              <a:rPr lang="en-US" sz="2800" dirty="0" smtClean="0"/>
              <a:t>Tennessee</a:t>
            </a:r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12" y="1003812"/>
            <a:ext cx="4896531" cy="4347071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5976263" y="1143000"/>
            <a:ext cx="5339437" cy="4270783"/>
            <a:chOff x="5976263" y="1110342"/>
            <a:chExt cx="5339437" cy="427078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5323" y="1110342"/>
              <a:ext cx="5310377" cy="4207883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5976263" y="4882240"/>
              <a:ext cx="1387929" cy="4988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8"/>
          <p:cNvSpPr/>
          <p:nvPr/>
        </p:nvSpPr>
        <p:spPr>
          <a:xfrm>
            <a:off x="4702044" y="5961843"/>
            <a:ext cx="18261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http://bit.ly/TNCoreq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222560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283"/>
          <p:cNvSpPr txBox="1">
            <a:spLocks noGrp="1"/>
          </p:cNvSpPr>
          <p:nvPr>
            <p:ph type="body" idx="1"/>
          </p:nvPr>
        </p:nvSpPr>
        <p:spPr>
          <a:xfrm>
            <a:off x="372533" y="1854200"/>
            <a:ext cx="10782300" cy="213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329175" marR="0" lvl="0" indent="-116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489"/>
              </a:buClr>
              <a:buSzPct val="25000"/>
              <a:buFont typeface="Arial"/>
              <a:buNone/>
            </a:pPr>
            <a:r>
              <a:rPr lang="en-US" sz="4800" b="1" dirty="0">
                <a:solidFill>
                  <a:srgbClr val="F0783B"/>
                </a:solidFill>
              </a:rPr>
              <a:t>Considerations on the use of GPA: Self-Report and Shelf Life</a:t>
            </a:r>
          </a:p>
        </p:txBody>
      </p:sp>
    </p:spTree>
    <p:extLst>
      <p:ext uri="{BB962C8B-B14F-4D97-AF65-F5344CB8AC3E}">
        <p14:creationId xmlns:p14="http://schemas.microsoft.com/office/powerpoint/2010/main" val="2639288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/>
          <p:nvPr/>
        </p:nvSpPr>
        <p:spPr>
          <a:xfrm>
            <a:off x="5738292" y="3114409"/>
            <a:ext cx="228000" cy="354600"/>
          </a:xfrm>
          <a:prstGeom prst="rect">
            <a:avLst/>
          </a:prstGeom>
          <a:noFill/>
          <a:ln>
            <a:noFill/>
          </a:ln>
        </p:spPr>
        <p:txBody>
          <a:bodyPr lIns="87750" tIns="43850" rIns="87750" bIns="43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</a:p>
        </p:txBody>
      </p:sp>
      <p:sp>
        <p:nvSpPr>
          <p:cNvPr id="147" name="Shape 147"/>
          <p:cNvSpPr/>
          <p:nvPr/>
        </p:nvSpPr>
        <p:spPr>
          <a:xfrm>
            <a:off x="5738292" y="3114409"/>
            <a:ext cx="228000" cy="354600"/>
          </a:xfrm>
          <a:prstGeom prst="rect">
            <a:avLst/>
          </a:prstGeom>
          <a:noFill/>
          <a:ln>
            <a:noFill/>
          </a:ln>
        </p:spPr>
        <p:txBody>
          <a:bodyPr lIns="87750" tIns="43850" rIns="87750" bIns="43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</a:p>
        </p:txBody>
      </p:sp>
      <p:sp>
        <p:nvSpPr>
          <p:cNvPr id="148" name="Shape 148"/>
          <p:cNvSpPr txBox="1">
            <a:spLocks noGrp="1"/>
          </p:cNvSpPr>
          <p:nvPr>
            <p:ph type="title"/>
          </p:nvPr>
        </p:nvSpPr>
        <p:spPr>
          <a:xfrm>
            <a:off x="718457" y="2129051"/>
            <a:ext cx="10534261" cy="1162587"/>
          </a:xfrm>
          <a:prstGeom prst="rect">
            <a:avLst/>
          </a:prstGeom>
          <a:noFill/>
          <a:ln>
            <a:noFill/>
          </a:ln>
        </p:spPr>
        <p:txBody>
          <a:bodyPr lIns="87750" tIns="43850" rIns="87750" bIns="43850" anchor="ctr" anchorCtr="0">
            <a:noAutofit/>
          </a:bodyPr>
          <a:lstStyle/>
          <a:p>
            <a:pPr lvl="0">
              <a:lnSpc>
                <a:spcPct val="90000"/>
              </a:lnSpc>
              <a:buSzPct val="25000"/>
            </a:pPr>
            <a:r>
              <a:rPr lang="en-US" sz="5400" dirty="0">
                <a:solidFill>
                  <a:srgbClr val="F0783B"/>
                </a:solidFill>
                <a:latin typeface="Arial"/>
                <a:ea typeface="Arial"/>
                <a:cs typeface="Arial"/>
                <a:sym typeface="Arial"/>
              </a:rPr>
              <a:t>Review of the Multiple Measures Assessment Project (MMAP)</a:t>
            </a:r>
          </a:p>
        </p:txBody>
      </p:sp>
    </p:spTree>
    <p:extLst>
      <p:ext uri="{BB962C8B-B14F-4D97-AF65-F5344CB8AC3E}">
        <p14:creationId xmlns:p14="http://schemas.microsoft.com/office/powerpoint/2010/main" val="2203082996"/>
      </p:ext>
    </p:extLst>
  </p:cSld>
  <p:clrMapOvr>
    <a:masterClrMapping/>
  </p:clrMapOvr>
  <p:transition spd="slow"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3"/>
          <p:cNvSpPr>
            <a:spLocks noGrp="1"/>
          </p:cNvSpPr>
          <p:nvPr>
            <p:ph type="title"/>
          </p:nvPr>
        </p:nvSpPr>
        <p:spPr>
          <a:xfrm>
            <a:off x="584438" y="0"/>
            <a:ext cx="10534174" cy="1097225"/>
          </a:xfrm>
        </p:spPr>
        <p:txBody>
          <a:bodyPr/>
          <a:lstStyle/>
          <a:p>
            <a:r>
              <a:rPr lang="en-US" altLang="x-none" sz="4096" dirty="0" smtClean="0"/>
              <a:t>Self-Reported </a:t>
            </a:r>
            <a:r>
              <a:rPr lang="en-US" altLang="x-none" sz="4096" dirty="0"/>
              <a:t>HSGPA as </a:t>
            </a:r>
            <a:r>
              <a:rPr lang="en-US" altLang="x-none" sz="4096" dirty="0" smtClean="0"/>
              <a:t>Potential </a:t>
            </a:r>
            <a:r>
              <a:rPr lang="en-US" altLang="x-none" sz="4096" dirty="0"/>
              <a:t>B</a:t>
            </a:r>
            <a:r>
              <a:rPr lang="en-US" altLang="x-none" sz="4096" dirty="0" smtClean="0"/>
              <a:t>ackup</a:t>
            </a:r>
            <a:endParaRPr lang="en-US" altLang="x-none" sz="4096" dirty="0"/>
          </a:p>
        </p:txBody>
      </p:sp>
      <p:sp>
        <p:nvSpPr>
          <p:cNvPr id="49154" name="Content Placeholder 4"/>
          <p:cNvSpPr>
            <a:spLocks noGrp="1"/>
          </p:cNvSpPr>
          <p:nvPr>
            <p:ph idx="1"/>
          </p:nvPr>
        </p:nvSpPr>
        <p:spPr>
          <a:xfrm>
            <a:off x="118700" y="985613"/>
            <a:ext cx="11404606" cy="3876868"/>
          </a:xfrm>
        </p:spPr>
        <p:txBody>
          <a:bodyPr>
            <a:noAutofit/>
          </a:bodyPr>
          <a:lstStyle/>
          <a:p>
            <a:r>
              <a:rPr lang="en-US" altLang="x-none" sz="2688" dirty="0"/>
              <a:t>UC &amp; others uses self-report in admissions, verifying after admission</a:t>
            </a:r>
          </a:p>
          <a:p>
            <a:pPr lvl="1"/>
            <a:r>
              <a:rPr lang="en-US" altLang="x-none" dirty="0"/>
              <a:t>2008: 9 campuses, 60000+ students.  No campus had &gt;5 discrepancies b/w reported grades and transcripts: </a:t>
            </a:r>
            <a:r>
              <a:rPr lang="en-US" altLang="x-none" dirty="0">
                <a:hlinkClick r:id="rId3"/>
              </a:rPr>
              <a:t>bit.ly/UCSelfReportGPA</a:t>
            </a:r>
            <a:r>
              <a:rPr lang="en-US" altLang="x-none" dirty="0"/>
              <a:t> </a:t>
            </a:r>
          </a:p>
          <a:p>
            <a:pPr lvl="1"/>
            <a:endParaRPr lang="en-US" altLang="x-none" dirty="0"/>
          </a:p>
          <a:p>
            <a:r>
              <a:rPr lang="en-US" altLang="x-none" sz="2688" dirty="0"/>
              <a:t>College Board: Shawn &amp; Matten, 2009: </a:t>
            </a:r>
            <a:r>
              <a:rPr lang="en-US" altLang="en-US" sz="2688" dirty="0"/>
              <a:t>“</a:t>
            </a:r>
            <a:r>
              <a:rPr lang="en-US" altLang="x-none" sz="2688" dirty="0"/>
              <a:t>Students are quite accurate in reporting their HSGPA</a:t>
            </a:r>
            <a:r>
              <a:rPr lang="en-US" altLang="en-US" sz="2688" dirty="0"/>
              <a:t>”</a:t>
            </a:r>
            <a:r>
              <a:rPr lang="en-US" altLang="x-none" sz="2688" dirty="0"/>
              <a:t>, r(40,299) = .73: </a:t>
            </a:r>
            <a:r>
              <a:rPr lang="en-US" altLang="x-none" sz="2688" dirty="0">
                <a:hlinkClick r:id="rId4"/>
              </a:rPr>
              <a:t>bit.ly/CBSRGPA</a:t>
            </a:r>
            <a:r>
              <a:rPr lang="en-US" altLang="x-none" sz="2688" dirty="0"/>
              <a:t/>
            </a:r>
            <a:br>
              <a:rPr lang="en-US" altLang="x-none" sz="2688" dirty="0"/>
            </a:br>
            <a:r>
              <a:rPr lang="en-US" altLang="x-none" sz="2688" dirty="0"/>
              <a:t> </a:t>
            </a:r>
          </a:p>
          <a:p>
            <a:r>
              <a:rPr lang="en-US" altLang="x-none" sz="2688" dirty="0"/>
              <a:t>ACT brief found SR HSGPA to be highly correlated with students actual GPA: ACT, 2013: r(1,978) = .84 </a:t>
            </a:r>
            <a:r>
              <a:rPr lang="en-US" altLang="x-none" sz="2688" dirty="0">
                <a:hlinkClick r:id="rId5"/>
              </a:rPr>
              <a:t>bit.ly/ACTSRGPA</a:t>
            </a:r>
            <a:endParaRPr lang="en-US" altLang="x-none" sz="2688" dirty="0"/>
          </a:p>
        </p:txBody>
      </p:sp>
    </p:spTree>
    <p:extLst>
      <p:ext uri="{BB962C8B-B14F-4D97-AF65-F5344CB8AC3E}">
        <p14:creationId xmlns:p14="http://schemas.microsoft.com/office/powerpoint/2010/main" val="1499834539"/>
      </p:ext>
    </p:extLst>
  </p:cSld>
  <p:clrMapOvr>
    <a:masterClrMapping/>
  </p:clrMapOvr>
  <p:transition spd="slow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/>
          <p:cNvSpPr>
            <a:spLocks noGrp="1"/>
          </p:cNvSpPr>
          <p:nvPr>
            <p:ph type="title"/>
          </p:nvPr>
        </p:nvSpPr>
        <p:spPr>
          <a:xfrm>
            <a:off x="584438" y="95686"/>
            <a:ext cx="10534174" cy="1097225"/>
          </a:xfrm>
        </p:spPr>
        <p:txBody>
          <a:bodyPr/>
          <a:lstStyle/>
          <a:p>
            <a:r>
              <a:rPr lang="en-US" altLang="x-none" sz="4096" dirty="0"/>
              <a:t>GPA vs. </a:t>
            </a:r>
            <a:r>
              <a:rPr lang="en-US" altLang="x-none" sz="4096" dirty="0" smtClean="0"/>
              <a:t>Self-Reported </a:t>
            </a:r>
            <a:r>
              <a:rPr lang="en-US" altLang="x-none" sz="4096" dirty="0"/>
              <a:t>HSGPA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3171911"/>
              </p:ext>
            </p:extLst>
          </p:nvPr>
        </p:nvGraphicFramePr>
        <p:xfrm>
          <a:off x="585788" y="1536700"/>
          <a:ext cx="10533010" cy="3759829"/>
        </p:xfrm>
        <a:graphic>
          <a:graphicData uri="http://schemas.openxmlformats.org/drawingml/2006/table">
            <a:tbl>
              <a:tblPr/>
              <a:tblGrid>
                <a:gridCol w="25336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87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05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647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352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9878"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HSGPA Level</a:t>
                      </a:r>
                      <a:endParaRPr kumimoji="0" lang="en-US" altLang="x-none" sz="2000" b="1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N</a:t>
                      </a:r>
                      <a:endParaRPr kumimoji="0" lang="en-US" altLang="x-none" sz="2000" b="1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Mean HSGPA</a:t>
                      </a:r>
                      <a:endParaRPr kumimoji="0" lang="en-US" altLang="x-none" sz="2000" b="1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Mean diff.</a:t>
                      </a:r>
                      <a:endParaRPr kumimoji="0" lang="en-US" altLang="x-none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08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Actual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Self-reported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87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3.50–4.00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599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3.79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3.75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–0.04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87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3.00–3.49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451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3.24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3.23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–0.01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987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2.50–2.99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408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2.81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2.76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–0.05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987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2.00–2.49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265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2.24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2.35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0.11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987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1.50–1.99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172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1.77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2.04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0.27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987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0.00–1.49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85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1.03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1.85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0.82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987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Total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1,980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2.95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3.02</a:t>
                      </a:r>
                      <a:endParaRPr kumimoji="0" lang="en-US" altLang="x-none" sz="2000" b="0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0.07</a:t>
                      </a:r>
                      <a:endParaRPr kumimoji="0" lang="en-US" altLang="x-none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1256" name="Text Placeholder 4"/>
          <p:cNvSpPr>
            <a:spLocks noGrp="1"/>
          </p:cNvSpPr>
          <p:nvPr>
            <p:ph type="body" idx="4294967295"/>
          </p:nvPr>
        </p:nvSpPr>
        <p:spPr>
          <a:xfrm>
            <a:off x="2709746" y="5792516"/>
            <a:ext cx="6029325" cy="615950"/>
          </a:xfrm>
        </p:spPr>
        <p:txBody>
          <a:bodyPr/>
          <a:lstStyle/>
          <a:p>
            <a:r>
              <a:rPr lang="en-US" altLang="x-none" sz="2048" dirty="0">
                <a:latin typeface="Century Gothic" charset="0"/>
                <a:ea typeface="ＭＳ Ｐゴシック" charset="-128"/>
              </a:rPr>
              <a:t>ACT, 2013: </a:t>
            </a:r>
            <a:r>
              <a:rPr lang="en-US" altLang="x-none" sz="2048" dirty="0">
                <a:latin typeface="Century Gothic" charset="0"/>
                <a:ea typeface="ＭＳ Ｐゴシック" charset="-128"/>
                <a:hlinkClick r:id="rId3"/>
              </a:rPr>
              <a:t>bit.ly/ACTSRGPA</a:t>
            </a:r>
            <a:endParaRPr lang="en-US" altLang="x-none" sz="2048" dirty="0">
              <a:latin typeface="Century Gothic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5572912"/>
      </p:ext>
    </p:extLst>
  </p:cSld>
  <p:clrMapOvr>
    <a:masterClrMapping/>
  </p:clrMapOvr>
  <p:transition spd="slow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hape 269"/>
          <p:cNvSpPr>
            <a:spLocks noGrp="1"/>
          </p:cNvSpPr>
          <p:nvPr>
            <p:ph type="title"/>
          </p:nvPr>
        </p:nvSpPr>
        <p:spPr>
          <a:xfrm>
            <a:off x="429208" y="263637"/>
            <a:ext cx="10690197" cy="1097225"/>
          </a:xfrm>
        </p:spPr>
        <p:txBody>
          <a:bodyPr lIns="87740" tIns="87740" rIns="87740" bIns="87740" anchor="ctr" anchorCtr="0"/>
          <a:lstStyle/>
          <a:p>
            <a:pPr algn="ctr">
              <a:buSzPct val="25000"/>
            </a:pPr>
            <a:r>
              <a:rPr lang="en-US" altLang="x-none" sz="4096" dirty="0" smtClean="0"/>
              <a:t>Self-Reported </a:t>
            </a:r>
            <a:r>
              <a:rPr lang="en-US" altLang="x-none" sz="4096" dirty="0"/>
              <a:t>H</a:t>
            </a:r>
            <a:r>
              <a:rPr lang="en-US" altLang="x-none" sz="4096" dirty="0" smtClean="0"/>
              <a:t>igh </a:t>
            </a:r>
            <a:r>
              <a:rPr lang="en-US" altLang="x-none" sz="4096" dirty="0"/>
              <a:t>S</a:t>
            </a:r>
            <a:r>
              <a:rPr lang="en-US" altLang="x-none" sz="4096" dirty="0" smtClean="0"/>
              <a:t>chool </a:t>
            </a:r>
            <a:r>
              <a:rPr lang="en-US" altLang="x-none" sz="4096" dirty="0"/>
              <a:t>T</a:t>
            </a:r>
            <a:r>
              <a:rPr lang="en-US" altLang="x-none" sz="4096" dirty="0" smtClean="0"/>
              <a:t>ranscript </a:t>
            </a:r>
            <a:r>
              <a:rPr lang="en-US" altLang="x-none" sz="4096" dirty="0"/>
              <a:t>D</a:t>
            </a:r>
            <a:r>
              <a:rPr lang="en-US" altLang="x-none" sz="4096" dirty="0" smtClean="0"/>
              <a:t>ata </a:t>
            </a:r>
            <a:endParaRPr lang="en-US" altLang="x-none" sz="4096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0629" y="1287624"/>
            <a:ext cx="11346024" cy="4125363"/>
          </a:xfrm>
        </p:spPr>
        <p:txBody>
          <a:bodyPr>
            <a:normAutofit fontScale="92500" lnSpcReduction="20000"/>
          </a:bodyPr>
          <a:lstStyle/>
          <a:p>
            <a:r>
              <a:rPr lang="en-US" sz="2900" dirty="0"/>
              <a:t>&gt;70 CCCs are collecting self-reported data through Open CCCApply application</a:t>
            </a:r>
          </a:p>
          <a:p>
            <a:pPr lvl="1"/>
            <a:r>
              <a:rPr lang="en-US" sz="2900" dirty="0"/>
              <a:t>Includes mix of pilot and non-pilot colleges</a:t>
            </a:r>
          </a:p>
          <a:p>
            <a:endParaRPr lang="en-US" sz="2900" dirty="0"/>
          </a:p>
          <a:p>
            <a:r>
              <a:rPr lang="en-US" sz="2900" dirty="0"/>
              <a:t>Working on analyzing validity of self-reported data in our system</a:t>
            </a:r>
          </a:p>
          <a:p>
            <a:pPr lvl="1"/>
            <a:r>
              <a:rPr lang="en-US" sz="2900" dirty="0"/>
              <a:t>ERP just received full cut of CCC Apply data</a:t>
            </a:r>
          </a:p>
          <a:p>
            <a:endParaRPr lang="en-US" sz="2900" dirty="0"/>
          </a:p>
          <a:p>
            <a:r>
              <a:rPr lang="en-US" sz="2900" dirty="0"/>
              <a:t>Preliminary analysis on earlier data cut shows reasonable but (albeit not perfect) reliability between self-reported transcript data and actual transcripts</a:t>
            </a:r>
          </a:p>
          <a:p>
            <a:endParaRPr lang="en-US" sz="2560" dirty="0"/>
          </a:p>
        </p:txBody>
      </p:sp>
    </p:spTree>
    <p:extLst>
      <p:ext uri="{BB962C8B-B14F-4D97-AF65-F5344CB8AC3E}">
        <p14:creationId xmlns:p14="http://schemas.microsoft.com/office/powerpoint/2010/main" val="1972215429"/>
      </p:ext>
    </p:extLst>
  </p:cSld>
  <p:clrMapOvr>
    <a:masterClrMapping/>
  </p:clrMapOvr>
  <p:transition spd="slow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hape 276"/>
          <p:cNvSpPr>
            <a:spLocks noGrp="1"/>
          </p:cNvSpPr>
          <p:nvPr>
            <p:ph type="title"/>
          </p:nvPr>
        </p:nvSpPr>
        <p:spPr>
          <a:xfrm>
            <a:off x="370626" y="177636"/>
            <a:ext cx="10938076" cy="1097225"/>
          </a:xfrm>
        </p:spPr>
        <p:txBody>
          <a:bodyPr lIns="87740" tIns="87740" rIns="87740" bIns="87740" anchor="ctr" anchorCtr="0"/>
          <a:lstStyle/>
          <a:p>
            <a:pPr>
              <a:buSzPct val="25000"/>
            </a:pPr>
            <a:r>
              <a:rPr lang="en-US" altLang="x-none" sz="4096" dirty="0"/>
              <a:t>Preliminary Self-Report Analysis</a:t>
            </a:r>
          </a:p>
        </p:txBody>
      </p:sp>
      <p:sp>
        <p:nvSpPr>
          <p:cNvPr id="277" name="Shape 277"/>
          <p:cNvSpPr txBox="1">
            <a:spLocks noGrp="1"/>
          </p:cNvSpPr>
          <p:nvPr>
            <p:ph idx="1"/>
          </p:nvPr>
        </p:nvSpPr>
        <p:spPr>
          <a:xfrm>
            <a:off x="230667" y="1274861"/>
            <a:ext cx="11217993" cy="4099572"/>
          </a:xfrm>
        </p:spPr>
        <p:txBody>
          <a:bodyPr lIns="91414" tIns="91414" rIns="91414" bIns="91414" anchor="t" anchorCtr="0">
            <a:noAutofit/>
          </a:bodyPr>
          <a:lstStyle/>
          <a:p>
            <a:pPr marL="568916" indent="-339318">
              <a:spcBef>
                <a:spcPct val="0"/>
              </a:spcBef>
              <a:buSzPct val="99000"/>
            </a:pPr>
            <a:r>
              <a:rPr lang="en-US" altLang="x-none" sz="2700" dirty="0"/>
              <a:t>Overall strong correlation between self-reported high school GPA and actual GPA observed: </a:t>
            </a:r>
            <a:r>
              <a:rPr lang="en-US" altLang="x-none" sz="2700" b="1" dirty="0"/>
              <a:t>r = .75 </a:t>
            </a:r>
            <a:r>
              <a:rPr lang="en-US" altLang="x-none" sz="2700" dirty="0"/>
              <a:t>(n=12,048) </a:t>
            </a:r>
            <a:br>
              <a:rPr lang="en-US" altLang="x-none" sz="2700" dirty="0"/>
            </a:br>
            <a:endParaRPr lang="en-US" altLang="x-none" sz="2700" dirty="0"/>
          </a:p>
          <a:p>
            <a:pPr marL="568916" indent="-339318">
              <a:spcBef>
                <a:spcPct val="0"/>
              </a:spcBef>
            </a:pPr>
            <a:r>
              <a:rPr lang="en-US" altLang="x-none" sz="2700" dirty="0"/>
              <a:t>Lower GPA in ERP data less likely to correspond with self-report</a:t>
            </a:r>
          </a:p>
          <a:p>
            <a:pPr marL="568916" indent="-339318">
              <a:lnSpc>
                <a:spcPct val="150000"/>
              </a:lnSpc>
              <a:spcBef>
                <a:spcPct val="0"/>
              </a:spcBef>
            </a:pPr>
            <a:r>
              <a:rPr lang="en-US" altLang="x-none" sz="2700" dirty="0"/>
              <a:t>Correspondence could be be improved by</a:t>
            </a:r>
          </a:p>
          <a:p>
            <a:pPr marL="1096963" lvl="1" indent="-406400">
              <a:spcBef>
                <a:spcPct val="0"/>
              </a:spcBef>
              <a:buSzPct val="99000"/>
            </a:pPr>
            <a:r>
              <a:rPr lang="en-US" altLang="x-none" sz="2700" dirty="0"/>
              <a:t>Encouraging students to have transcripts ready during application</a:t>
            </a:r>
          </a:p>
          <a:p>
            <a:pPr marL="1096963" lvl="1" indent="-406400">
              <a:spcBef>
                <a:spcPct val="0"/>
              </a:spcBef>
              <a:buSzPct val="99000"/>
            </a:pPr>
            <a:r>
              <a:rPr lang="en-US" altLang="x-none" sz="2700" dirty="0"/>
              <a:t>Suggesting that inaccurate information could invalidate application</a:t>
            </a:r>
          </a:p>
          <a:p>
            <a:pPr marL="1128713" lvl="3" indent="0">
              <a:spcBef>
                <a:spcPct val="0"/>
              </a:spcBef>
              <a:buSzPct val="99000"/>
              <a:buNone/>
            </a:pPr>
            <a:endParaRPr lang="en-US" altLang="x-none" sz="1152" dirty="0">
              <a:latin typeface="Century Gothic" charset="0"/>
              <a:ea typeface="ＭＳ Ｐゴシック" charset="-128"/>
            </a:endParaRPr>
          </a:p>
          <a:p>
            <a:pPr marL="568916" indent="-339318">
              <a:lnSpc>
                <a:spcPct val="150000"/>
              </a:lnSpc>
              <a:spcBef>
                <a:spcPct val="0"/>
              </a:spcBef>
              <a:buSzPct val="25000"/>
              <a:buNone/>
            </a:pPr>
            <a:endParaRPr lang="en-US" altLang="x-none" sz="2432" dirty="0">
              <a:latin typeface="Century Gothic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6554676"/>
      </p:ext>
    </p:extLst>
  </p:cSld>
  <p:clrMapOvr>
    <a:masterClrMapping/>
  </p:clrMapOvr>
  <p:transition spd="slow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/>
          <p:cNvSpPr>
            <a:spLocks noGrp="1"/>
          </p:cNvSpPr>
          <p:nvPr>
            <p:ph type="title"/>
          </p:nvPr>
        </p:nvSpPr>
        <p:spPr>
          <a:xfrm>
            <a:off x="251927" y="263637"/>
            <a:ext cx="11252718" cy="1097225"/>
          </a:xfrm>
        </p:spPr>
        <p:txBody>
          <a:bodyPr/>
          <a:lstStyle/>
          <a:p>
            <a:r>
              <a:rPr lang="en-US" altLang="x-none" sz="4096" dirty="0"/>
              <a:t>Preliminary Analysis: Medians</a:t>
            </a:r>
            <a:br>
              <a:rPr lang="en-US" altLang="x-none" sz="4096" dirty="0"/>
            </a:br>
            <a:r>
              <a:rPr lang="en-US" altLang="x-none" sz="4096" dirty="0"/>
              <a:t>GPA vs. Self-Reported HSGPA – CCC Apply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0125009"/>
              </p:ext>
            </p:extLst>
          </p:nvPr>
        </p:nvGraphicFramePr>
        <p:xfrm>
          <a:off x="251925" y="1536700"/>
          <a:ext cx="11103429" cy="3809740"/>
        </p:xfrm>
        <a:graphic>
          <a:graphicData uri="http://schemas.openxmlformats.org/drawingml/2006/table">
            <a:tbl>
              <a:tblPr/>
              <a:tblGrid>
                <a:gridCol w="26708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85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56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928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455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7503"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HSGPA Level</a:t>
                      </a:r>
                      <a:endParaRPr kumimoji="0" lang="en-US" altLang="x-none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N</a:t>
                      </a:r>
                      <a:endParaRPr kumimoji="0" lang="en-US" altLang="x-none" sz="2000" b="1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Median HSGPA</a:t>
                      </a:r>
                      <a:endParaRPr kumimoji="0" lang="en-US" altLang="x-none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Median diff.</a:t>
                      </a:r>
                      <a:endParaRPr kumimoji="0" lang="en-US" altLang="x-none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charset="0"/>
                        <a:ea typeface="ＭＳ Ｐゴシック" charset="-128"/>
                        <a:sym typeface="Arial" charset="0"/>
                      </a:endParaRP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95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Actual</a:t>
                      </a: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entury Gothic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charset="0"/>
                          <a:ea typeface="ＭＳ Ｐゴシック" charset="-128"/>
                          <a:sym typeface="Arial" charset="0"/>
                        </a:rPr>
                        <a:t>Self-reported</a:t>
                      </a:r>
                    </a:p>
                  </a:txBody>
                  <a:tcPr marL="113254" marR="113254" marT="43889" marB="4388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75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3.50-4.00</a:t>
                      </a:r>
                      <a:endParaRPr lang="en-US" sz="18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0086" marR="90086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2,600</a:t>
                      </a:r>
                      <a:endParaRPr lang="en-US" sz="18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0086" marR="90086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charset="0"/>
                        </a:rPr>
                        <a:t>3.69</a:t>
                      </a:r>
                    </a:p>
                  </a:txBody>
                  <a:tcPr marL="16682" marR="16682" marT="1625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charset="0"/>
                        </a:rPr>
                        <a:t>3.80</a:t>
                      </a:r>
                    </a:p>
                  </a:txBody>
                  <a:tcPr marL="16682" marR="16682" marT="1625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charset="0"/>
                        </a:rPr>
                        <a:t>.11</a:t>
                      </a:r>
                    </a:p>
                  </a:txBody>
                  <a:tcPr marL="16682" marR="16682" marT="16255" marB="0" anchor="b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75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3.00-3.49</a:t>
                      </a:r>
                      <a:endParaRPr lang="en-US" sz="18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0086" marR="90086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4,026</a:t>
                      </a:r>
                      <a:endParaRPr lang="en-US" sz="18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0086" marR="90086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charset="0"/>
                        </a:rPr>
                        <a:t>3.23</a:t>
                      </a:r>
                    </a:p>
                  </a:txBody>
                  <a:tcPr marL="16682" marR="16682" marT="1625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charset="0"/>
                        </a:rPr>
                        <a:t>3.40</a:t>
                      </a:r>
                    </a:p>
                  </a:txBody>
                  <a:tcPr marL="16682" marR="16682" marT="1625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charset="0"/>
                        </a:rPr>
                        <a:t>.17</a:t>
                      </a:r>
                    </a:p>
                  </a:txBody>
                  <a:tcPr marL="16682" marR="16682" marT="16255" marB="0" anchor="b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75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2.50-2.99</a:t>
                      </a:r>
                      <a:endParaRPr lang="en-US" sz="18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0086" marR="90086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4,203</a:t>
                      </a:r>
                      <a:endParaRPr lang="en-US" sz="18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0086" marR="90086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charset="0"/>
                        </a:rPr>
                        <a:t>2.75</a:t>
                      </a:r>
                    </a:p>
                  </a:txBody>
                  <a:tcPr marL="16682" marR="16682" marT="1625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charset="0"/>
                        </a:rPr>
                        <a:t>3.00</a:t>
                      </a:r>
                    </a:p>
                  </a:txBody>
                  <a:tcPr marL="16682" marR="16682" marT="1625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charset="0"/>
                        </a:rPr>
                        <a:t>.25</a:t>
                      </a:r>
                    </a:p>
                  </a:txBody>
                  <a:tcPr marL="16682" marR="16682" marT="16255" marB="0" anchor="b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75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2.00-2.49</a:t>
                      </a:r>
                      <a:endParaRPr lang="en-US" sz="18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0086" marR="90086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3,645</a:t>
                      </a:r>
                      <a:endParaRPr lang="en-US" sz="18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0086" marR="90086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charset="0"/>
                        </a:rPr>
                        <a:t>2.26</a:t>
                      </a:r>
                    </a:p>
                  </a:txBody>
                  <a:tcPr marL="16682" marR="16682" marT="1625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charset="0"/>
                        </a:rPr>
                        <a:t>2.70</a:t>
                      </a:r>
                    </a:p>
                  </a:txBody>
                  <a:tcPr marL="16682" marR="16682" marT="1625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charset="0"/>
                        </a:rPr>
                        <a:t>.44</a:t>
                      </a:r>
                    </a:p>
                  </a:txBody>
                  <a:tcPr marL="16682" marR="16682" marT="16255" marB="0" anchor="b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75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1.50-1.99</a:t>
                      </a:r>
                      <a:endParaRPr lang="en-US" sz="18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0086" marR="90086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2,327</a:t>
                      </a:r>
                      <a:endParaRPr lang="en-US" sz="18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0086" marR="90086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charset="0"/>
                        </a:rPr>
                        <a:t>1.79</a:t>
                      </a:r>
                    </a:p>
                  </a:txBody>
                  <a:tcPr marL="16682" marR="16682" marT="1625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charset="0"/>
                        </a:rPr>
                        <a:t>2.50</a:t>
                      </a:r>
                    </a:p>
                  </a:txBody>
                  <a:tcPr marL="16682" marR="16682" marT="1625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charset="0"/>
                        </a:rPr>
                        <a:t>.71</a:t>
                      </a:r>
                    </a:p>
                  </a:txBody>
                  <a:tcPr marL="16682" marR="16682" marT="16255" marB="0" anchor="b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75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0.00-1.49</a:t>
                      </a:r>
                      <a:endParaRPr lang="en-US" sz="18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0086" marR="90086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869</a:t>
                      </a:r>
                      <a:endParaRPr lang="en-US" sz="18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0086" marR="90086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charset="0"/>
                        </a:rPr>
                        <a:t>1.30</a:t>
                      </a:r>
                    </a:p>
                  </a:txBody>
                  <a:tcPr marL="16682" marR="16682" marT="1625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charset="0"/>
                        </a:rPr>
                        <a:t>2.20</a:t>
                      </a:r>
                    </a:p>
                  </a:txBody>
                  <a:tcPr marL="16682" marR="16682" marT="1625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charset="0"/>
                        </a:rPr>
                        <a:t>.90</a:t>
                      </a:r>
                    </a:p>
                  </a:txBody>
                  <a:tcPr marL="16682" marR="16682" marT="16255" marB="0" anchor="b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75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Total</a:t>
                      </a:r>
                      <a:endParaRPr lang="en-US" sz="18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0086" marR="90086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17,670</a:t>
                      </a:r>
                      <a:endParaRPr lang="en-US" sz="18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0086" marR="90086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charset="0"/>
                        </a:rPr>
                        <a:t>2.74</a:t>
                      </a:r>
                    </a:p>
                  </a:txBody>
                  <a:tcPr marL="16682" marR="16682" marT="1625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charset="0"/>
                        </a:rPr>
                        <a:t>3.00</a:t>
                      </a:r>
                    </a:p>
                  </a:txBody>
                  <a:tcPr marL="16682" marR="16682" marT="1625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.26</a:t>
                      </a:r>
                      <a:endParaRPr lang="en-US" sz="18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0086" marR="90086" marT="0" marB="0" anchor="b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9278397"/>
      </p:ext>
    </p:extLst>
  </p:cSld>
  <p:clrMapOvr>
    <a:masterClrMapping/>
  </p:clrMapOvr>
  <p:transition spd="slow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"/>
            <a:ext cx="11704638" cy="614148"/>
          </a:xfrm>
        </p:spPr>
        <p:txBody>
          <a:bodyPr/>
          <a:lstStyle/>
          <a:p>
            <a:pPr algn="ctr"/>
            <a:r>
              <a:rPr lang="en-US" sz="2600" dirty="0"/>
              <a:t>Decay </a:t>
            </a:r>
            <a:r>
              <a:rPr lang="en-US" sz="2600" dirty="0" smtClean="0"/>
              <a:t>Function </a:t>
            </a:r>
            <a:r>
              <a:rPr lang="en-US" sz="2600" dirty="0"/>
              <a:t>of the </a:t>
            </a:r>
            <a:r>
              <a:rPr lang="en-US" sz="2600" dirty="0" smtClean="0"/>
              <a:t>Predictive </a:t>
            </a:r>
            <a:r>
              <a:rPr lang="en-US" sz="2600" dirty="0"/>
              <a:t>V</a:t>
            </a:r>
            <a:r>
              <a:rPr lang="en-US" sz="2600" dirty="0" smtClean="0"/>
              <a:t>alidity </a:t>
            </a:r>
            <a:r>
              <a:rPr lang="en-US" sz="2600" dirty="0"/>
              <a:t>of </a:t>
            </a:r>
            <a:r>
              <a:rPr lang="en-US" sz="2600" dirty="0" smtClean="0"/>
              <a:t>High </a:t>
            </a:r>
            <a:r>
              <a:rPr lang="en-US" sz="2600" dirty="0"/>
              <a:t>S</a:t>
            </a:r>
            <a:r>
              <a:rPr lang="en-US" sz="2600" dirty="0" smtClean="0"/>
              <a:t>chool </a:t>
            </a:r>
            <a:r>
              <a:rPr lang="en-US" sz="2600" dirty="0"/>
              <a:t>GPA: Math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5530687"/>
              </p:ext>
            </p:extLst>
          </p:nvPr>
        </p:nvGraphicFramePr>
        <p:xfrm>
          <a:off x="150125" y="614150"/>
          <a:ext cx="11436824" cy="4913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7512628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"/>
            <a:ext cx="11704638" cy="614148"/>
          </a:xfrm>
        </p:spPr>
        <p:txBody>
          <a:bodyPr/>
          <a:lstStyle/>
          <a:p>
            <a:pPr algn="ctr"/>
            <a:r>
              <a:rPr lang="en-US" sz="2600" dirty="0"/>
              <a:t>Decay </a:t>
            </a:r>
            <a:r>
              <a:rPr lang="en-US" sz="2600" dirty="0" smtClean="0"/>
              <a:t>Function </a:t>
            </a:r>
            <a:r>
              <a:rPr lang="en-US" sz="2600" dirty="0"/>
              <a:t>of the </a:t>
            </a:r>
            <a:r>
              <a:rPr lang="en-US" sz="2600" dirty="0" smtClean="0"/>
              <a:t>Predictive </a:t>
            </a:r>
            <a:r>
              <a:rPr lang="en-US" sz="2600" dirty="0"/>
              <a:t>V</a:t>
            </a:r>
            <a:r>
              <a:rPr lang="en-US" sz="2600" dirty="0" smtClean="0"/>
              <a:t>alidity </a:t>
            </a:r>
            <a:r>
              <a:rPr lang="en-US" sz="2600" dirty="0"/>
              <a:t>of </a:t>
            </a:r>
            <a:r>
              <a:rPr lang="en-US" sz="2600" dirty="0" smtClean="0"/>
              <a:t>High </a:t>
            </a:r>
            <a:r>
              <a:rPr lang="en-US" sz="2600" dirty="0"/>
              <a:t>S</a:t>
            </a:r>
            <a:r>
              <a:rPr lang="en-US" sz="2600" dirty="0" smtClean="0"/>
              <a:t>chool </a:t>
            </a:r>
            <a:r>
              <a:rPr lang="en-US" sz="2600" dirty="0"/>
              <a:t>GPA: English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7189044"/>
              </p:ext>
            </p:extLst>
          </p:nvPr>
        </p:nvGraphicFramePr>
        <p:xfrm>
          <a:off x="150125" y="614151"/>
          <a:ext cx="11436824" cy="4790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9270719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1704638" cy="6583363"/>
          </a:xfrm>
          <a:prstGeom prst="rect">
            <a:avLst/>
          </a:prstGeom>
          <a:blipFill dpi="0" rotWithShape="1">
            <a:blip r:embed="rId2">
              <a:alphaModFix amt="81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397735" y="2825086"/>
            <a:ext cx="5088539" cy="1623581"/>
          </a:xfrm>
        </p:spPr>
        <p:txBody>
          <a:bodyPr/>
          <a:lstStyle/>
          <a:p>
            <a:r>
              <a:rPr lang="en-US" b="1" dirty="0"/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340652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Shape 456"/>
          <p:cNvSpPr txBox="1">
            <a:spLocks noGrp="1"/>
          </p:cNvSpPr>
          <p:nvPr>
            <p:ph type="title"/>
          </p:nvPr>
        </p:nvSpPr>
        <p:spPr>
          <a:xfrm>
            <a:off x="74150" y="81200"/>
            <a:ext cx="11556298" cy="689700"/>
          </a:xfrm>
          <a:prstGeom prst="rect">
            <a:avLst/>
          </a:prstGeom>
          <a:noFill/>
          <a:ln>
            <a:noFill/>
          </a:ln>
        </p:spPr>
        <p:txBody>
          <a:bodyPr lIns="87750" tIns="87750" rIns="87750" bIns="877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83B"/>
              </a:buClr>
              <a:buSzPct val="25000"/>
              <a:buFont typeface="Arial"/>
              <a:buNone/>
            </a:pPr>
            <a:r>
              <a:rPr lang="en-US" sz="4096" dirty="0"/>
              <a:t>MMAP Research Team</a:t>
            </a:r>
          </a:p>
        </p:txBody>
      </p:sp>
      <p:sp>
        <p:nvSpPr>
          <p:cNvPr id="457" name="Shape 457"/>
          <p:cNvSpPr txBox="1">
            <a:spLocks noGrp="1"/>
          </p:cNvSpPr>
          <p:nvPr>
            <p:ph type="body" idx="1"/>
          </p:nvPr>
        </p:nvSpPr>
        <p:spPr>
          <a:xfrm>
            <a:off x="281200" y="770900"/>
            <a:ext cx="3648598" cy="4703999"/>
          </a:xfrm>
          <a:prstGeom prst="rect">
            <a:avLst/>
          </a:prstGeom>
          <a:noFill/>
          <a:ln>
            <a:noFill/>
          </a:ln>
        </p:spPr>
        <p:txBody>
          <a:bodyPr lIns="87750" tIns="87750" rIns="87750" bIns="877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800" dirty="0">
                <a:sym typeface="Calibri"/>
              </a:rPr>
              <a:t>Terrence Willett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800" dirty="0">
                <a:sym typeface="Calibri"/>
              </a:rPr>
              <a:t>The RP Group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800" dirty="0">
                <a:sym typeface="Calibri"/>
                <a:hlinkClick r:id="rId3"/>
              </a:rPr>
              <a:t>twillett@rpgroup.org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800" dirty="0"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C000"/>
              </a:buClr>
              <a:buSzPct val="25000"/>
              <a:buFont typeface="Calibri"/>
              <a:buNone/>
            </a:pPr>
            <a:r>
              <a:rPr lang="en-US" sz="1800" dirty="0">
                <a:sym typeface="Calibri"/>
              </a:rPr>
              <a:t>Mallory Newell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C000"/>
              </a:buClr>
              <a:buSzPct val="25000"/>
              <a:buFont typeface="Calibri"/>
              <a:buNone/>
            </a:pPr>
            <a:r>
              <a:rPr lang="en-US" sz="1800" dirty="0">
                <a:sym typeface="Calibri"/>
              </a:rPr>
              <a:t>The RP Group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800" dirty="0">
                <a:sym typeface="Calibri"/>
                <a:hlinkClick r:id="rId4"/>
              </a:rPr>
              <a:t>newellmallory@deanza.edu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800" dirty="0"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800" dirty="0">
                <a:sym typeface="Calibri"/>
              </a:rPr>
              <a:t>Craig Hayward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800" dirty="0">
                <a:sym typeface="Calibri"/>
              </a:rPr>
              <a:t>The RP Group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800" dirty="0">
                <a:sym typeface="Calibri"/>
                <a:hlinkClick r:id="rId5"/>
              </a:rPr>
              <a:t>chayward@rpgroup.org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800" dirty="0"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C000"/>
              </a:buClr>
              <a:buSzPct val="25000"/>
              <a:buFont typeface="Calibri"/>
              <a:buNone/>
            </a:pPr>
            <a:r>
              <a:rPr lang="en-US" sz="1800" dirty="0" smtClean="0">
                <a:sym typeface="Calibri"/>
              </a:rPr>
              <a:t>Kristen Fong</a:t>
            </a:r>
            <a:endParaRPr lang="en-US" sz="1800" dirty="0"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C000"/>
              </a:buClr>
              <a:buSzPct val="25000"/>
              <a:buFont typeface="Calibri"/>
              <a:buNone/>
            </a:pPr>
            <a:r>
              <a:rPr lang="en-US" sz="1800" dirty="0">
                <a:sym typeface="Calibri"/>
              </a:rPr>
              <a:t>The RP Group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C000"/>
              </a:buClr>
              <a:buSzPct val="25000"/>
              <a:buFont typeface="Calibri"/>
              <a:buNone/>
            </a:pPr>
            <a:r>
              <a:rPr lang="en-US" sz="1800" dirty="0" smtClean="0">
                <a:sym typeface="Calibri"/>
                <a:hlinkClick r:id="rId6"/>
              </a:rPr>
              <a:t>kfong@rpgroup.org</a:t>
            </a:r>
            <a:endParaRPr lang="en-US" sz="1800" dirty="0">
              <a:sym typeface="Calibri"/>
              <a:hlinkClick r:id="rId6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489"/>
              </a:buClr>
              <a:buSzPct val="25000"/>
              <a:buFont typeface="Arial"/>
              <a:buNone/>
            </a:pPr>
            <a:endParaRPr sz="3000" b="0" i="0" u="none" strike="noStrike" cap="none" dirty="0">
              <a:solidFill>
                <a:srgbClr val="8584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Shape 458"/>
          <p:cNvSpPr txBox="1"/>
          <p:nvPr/>
        </p:nvSpPr>
        <p:spPr>
          <a:xfrm>
            <a:off x="7697278" y="685225"/>
            <a:ext cx="3790498" cy="5632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-US" sz="1800" dirty="0">
                <a:solidFill>
                  <a:srgbClr val="858489"/>
                </a:solidFill>
                <a:sym typeface="Calibri"/>
              </a:rPr>
              <a:t>John </a:t>
            </a:r>
            <a:r>
              <a:rPr lang="en-US" sz="1800" dirty="0" err="1">
                <a:solidFill>
                  <a:srgbClr val="858489"/>
                </a:solidFill>
                <a:sym typeface="Calibri"/>
              </a:rPr>
              <a:t>Hetts</a:t>
            </a:r>
            <a:endParaRPr lang="en-US" sz="1800" dirty="0">
              <a:solidFill>
                <a:srgbClr val="858489"/>
              </a:solidFill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-US" sz="1800" dirty="0">
                <a:solidFill>
                  <a:srgbClr val="858489"/>
                </a:solidFill>
                <a:sym typeface="Calibri"/>
              </a:rPr>
              <a:t>Educational Results Partnership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21D"/>
              </a:buClr>
              <a:buSzPct val="25000"/>
              <a:buFont typeface="Calibri"/>
              <a:buNone/>
            </a:pPr>
            <a:r>
              <a:rPr lang="en-US" sz="1800" dirty="0">
                <a:solidFill>
                  <a:srgbClr val="858489"/>
                </a:solidFill>
                <a:sym typeface="Calibri"/>
                <a:hlinkClick r:id="rId7"/>
              </a:rPr>
              <a:t>jhetts@edresults.org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endParaRPr sz="1800" dirty="0">
              <a:solidFill>
                <a:srgbClr val="858489"/>
              </a:solidFill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-US" sz="1800" dirty="0">
                <a:solidFill>
                  <a:srgbClr val="858489"/>
                </a:solidFill>
                <a:sym typeface="Calibri"/>
              </a:rPr>
              <a:t>Ken </a:t>
            </a:r>
            <a:r>
              <a:rPr lang="en-US" sz="1800" dirty="0" err="1">
                <a:solidFill>
                  <a:srgbClr val="858489"/>
                </a:solidFill>
                <a:sym typeface="Calibri"/>
              </a:rPr>
              <a:t>Sorey</a:t>
            </a:r>
            <a:endParaRPr lang="en-US" sz="1800" dirty="0">
              <a:solidFill>
                <a:srgbClr val="858489"/>
              </a:solidFill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-US" sz="1800" dirty="0">
                <a:solidFill>
                  <a:srgbClr val="858489"/>
                </a:solidFill>
                <a:sym typeface="Calibri"/>
              </a:rPr>
              <a:t>Educational Results Partnership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21D"/>
              </a:buClr>
              <a:buSzPct val="25000"/>
              <a:buFont typeface="Calibri"/>
              <a:buNone/>
            </a:pPr>
            <a:r>
              <a:rPr lang="en-US" sz="1800" dirty="0">
                <a:solidFill>
                  <a:srgbClr val="858489"/>
                </a:solidFill>
                <a:sym typeface="Calibri"/>
                <a:hlinkClick r:id="rId8"/>
              </a:rPr>
              <a:t>ken@edresults.org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21D"/>
              </a:buClr>
              <a:buFont typeface="Calibri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‎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Shape 459"/>
          <p:cNvSpPr txBox="1"/>
          <p:nvPr/>
        </p:nvSpPr>
        <p:spPr>
          <a:xfrm>
            <a:off x="3802403" y="770900"/>
            <a:ext cx="3790498" cy="5632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-US" sz="1800" dirty="0">
                <a:solidFill>
                  <a:srgbClr val="858489"/>
                </a:solidFill>
                <a:sym typeface="Calibri"/>
              </a:rPr>
              <a:t>Rachel Baker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-US" sz="1800" dirty="0">
                <a:solidFill>
                  <a:srgbClr val="858489"/>
                </a:solidFill>
                <a:sym typeface="Calibri"/>
              </a:rPr>
              <a:t>UC Irvine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C000"/>
              </a:buClr>
              <a:buSzPct val="25000"/>
              <a:buFont typeface="Calibri"/>
              <a:buNone/>
            </a:pPr>
            <a:r>
              <a:rPr lang="en-US" sz="1800" dirty="0">
                <a:solidFill>
                  <a:srgbClr val="858489"/>
                </a:solidFill>
                <a:sym typeface="Calibri"/>
                <a:hlinkClick r:id="rId9"/>
              </a:rPr>
              <a:t>rachelbb@uci.edu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endParaRPr sz="1800" dirty="0">
              <a:solidFill>
                <a:srgbClr val="858489"/>
              </a:solidFill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800" dirty="0" smtClean="0">
                <a:solidFill>
                  <a:srgbClr val="858489"/>
                </a:solidFill>
                <a:sym typeface="Calibri"/>
              </a:rPr>
              <a:t>Daniel </a:t>
            </a:r>
            <a:r>
              <a:rPr lang="en-US" sz="1800" dirty="0" err="1">
                <a:solidFill>
                  <a:srgbClr val="858489"/>
                </a:solidFill>
                <a:sym typeface="Calibri"/>
              </a:rPr>
              <a:t>Lamoree</a:t>
            </a:r>
            <a:endParaRPr lang="en-US" sz="1800" dirty="0">
              <a:solidFill>
                <a:srgbClr val="858489"/>
              </a:solidFill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800" dirty="0">
                <a:solidFill>
                  <a:srgbClr val="858489"/>
                </a:solidFill>
                <a:sym typeface="Calibri"/>
              </a:rPr>
              <a:t>Educational Results Partnership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21D"/>
              </a:buClr>
              <a:buSzPct val="25000"/>
              <a:buFont typeface="Calibri"/>
              <a:buNone/>
            </a:pPr>
            <a:r>
              <a:rPr lang="en-US" sz="1800" dirty="0">
                <a:solidFill>
                  <a:srgbClr val="858489"/>
                </a:solidFill>
                <a:sym typeface="Calibri"/>
                <a:hlinkClick r:id="rId10"/>
              </a:rPr>
              <a:t>dlamoree@edresults.org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800" dirty="0">
                <a:solidFill>
                  <a:srgbClr val="858489"/>
                </a:solidFill>
                <a:sym typeface="Calibri"/>
              </a:rPr>
              <a:t> 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800" dirty="0">
                <a:solidFill>
                  <a:srgbClr val="858489"/>
                </a:solidFill>
                <a:sym typeface="Calibri"/>
              </a:rPr>
              <a:t>Peter Bahr</a:t>
            </a:r>
            <a:br>
              <a:rPr lang="en-US" sz="1800" dirty="0">
                <a:solidFill>
                  <a:srgbClr val="858489"/>
                </a:solidFill>
                <a:sym typeface="Calibri"/>
              </a:rPr>
            </a:br>
            <a:r>
              <a:rPr lang="en-US" sz="1800" dirty="0">
                <a:solidFill>
                  <a:srgbClr val="858489"/>
                </a:solidFill>
                <a:sym typeface="Calibri"/>
              </a:rPr>
              <a:t>University of Michigan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21D"/>
              </a:buClr>
              <a:buSzPct val="25000"/>
              <a:buFont typeface="Calibri"/>
              <a:buNone/>
            </a:pPr>
            <a:r>
              <a:rPr lang="en-US" sz="1800" dirty="0">
                <a:solidFill>
                  <a:srgbClr val="858489"/>
                </a:solidFill>
                <a:sym typeface="Calibri"/>
                <a:hlinkClick r:id="rId11"/>
              </a:rPr>
              <a:t>prbahr@umich.edu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9747494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585231" y="-146911"/>
            <a:ext cx="10534174" cy="1097225"/>
          </a:xfrm>
          <a:prstGeom prst="rect">
            <a:avLst/>
          </a:prstGeom>
          <a:noFill/>
          <a:ln>
            <a:noFill/>
          </a:ln>
        </p:spPr>
        <p:txBody>
          <a:bodyPr lIns="87750" tIns="87750" rIns="87750" bIns="87750" anchor="b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25000"/>
              <a:buFont typeface="Arial"/>
              <a:buNone/>
            </a:pPr>
            <a:r>
              <a:rPr lang="en-US" sz="4224" b="1" i="0" u="none" strike="noStrike" cap="none" dirty="0">
                <a:solidFill>
                  <a:srgbClr val="F0783B"/>
                </a:solidFill>
                <a:latin typeface="Arial"/>
                <a:ea typeface="Arial"/>
                <a:cs typeface="Arial"/>
                <a:sym typeface="Arial"/>
              </a:rPr>
              <a:t>Data Set for the Models</a:t>
            </a:r>
          </a:p>
        </p:txBody>
      </p:sp>
      <p:sp>
        <p:nvSpPr>
          <p:cNvPr id="154" name="Shape 154"/>
          <p:cNvSpPr txBox="1">
            <a:spLocks noGrp="1"/>
          </p:cNvSpPr>
          <p:nvPr>
            <p:ph idx="1"/>
          </p:nvPr>
        </p:nvSpPr>
        <p:spPr>
          <a:xfrm>
            <a:off x="205272" y="1017037"/>
            <a:ext cx="11262049" cy="4395950"/>
          </a:xfrm>
          <a:prstGeom prst="rect">
            <a:avLst/>
          </a:prstGeom>
          <a:noFill/>
          <a:ln>
            <a:noFill/>
          </a:ln>
        </p:spPr>
        <p:txBody>
          <a:bodyPr lIns="87750" tIns="87750" rIns="87750" bIns="87750" anchor="t" anchorCtr="0">
            <a:noAutofit/>
          </a:bodyPr>
          <a:lstStyle/>
          <a:p>
            <a:pPr marL="329184" marR="0" lvl="0" indent="-32918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114285"/>
              <a:buFont typeface="Arial"/>
              <a:buChar char="•"/>
            </a:pPr>
            <a:r>
              <a:rPr lang="en-US" sz="2400" i="0" u="none" strike="noStrike" cap="none" dirty="0">
                <a:solidFill>
                  <a:schemeClr val="bg1">
                    <a:lumMod val="50000"/>
                  </a:schemeClr>
                </a:solidFill>
              </a:rPr>
              <a:t>CCC students enrolled in an English, Math, Reading or ESL class with matching high school data in Cal-PASS Plus </a:t>
            </a:r>
          </a:p>
          <a:p>
            <a:pPr marL="713232" lvl="1" indent="340868">
              <a:spcBef>
                <a:spcPts val="0"/>
              </a:spcBef>
              <a:buClr>
                <a:schemeClr val="bg1">
                  <a:lumMod val="50000"/>
                </a:schemeClr>
              </a:buClr>
              <a:buSzPct val="114285"/>
              <a:buFont typeface="Arial"/>
              <a:buChar char="•"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≈</a:t>
            </a:r>
            <a:r>
              <a:rPr lang="en-US" sz="2400" i="0" u="none" strike="noStrike" cap="none" dirty="0">
                <a:solidFill>
                  <a:schemeClr val="bg1">
                    <a:lumMod val="50000"/>
                  </a:schemeClr>
                </a:solidFill>
              </a:rPr>
              <a:t>1 M cases for Math &amp; English; 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≈</a:t>
            </a:r>
            <a:r>
              <a:rPr lang="en-US" sz="2400" i="0" u="none" strike="noStrike" cap="none" dirty="0">
                <a:solidFill>
                  <a:schemeClr val="bg1">
                    <a:lumMod val="50000"/>
                  </a:schemeClr>
                </a:solidFill>
              </a:rPr>
              <a:t>200k for Reading &amp; ESL</a:t>
            </a:r>
          </a:p>
          <a:p>
            <a:pPr marL="329184" marR="0" lvl="0" indent="-31648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100000"/>
              <a:buFont typeface="Arial"/>
              <a:buChar char="•"/>
            </a:pPr>
            <a:endParaRPr lang="en-US" sz="2400" i="0" u="none" strike="noStrike" cap="none" dirty="0">
              <a:solidFill>
                <a:schemeClr val="bg1">
                  <a:lumMod val="50000"/>
                </a:schemeClr>
              </a:solidFill>
            </a:endParaRPr>
          </a:p>
          <a:p>
            <a:pPr marL="329184" marR="0" lvl="0" indent="-31648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100000"/>
              <a:buFont typeface="Arial"/>
              <a:buChar char="•"/>
            </a:pPr>
            <a:r>
              <a:rPr lang="en-US" sz="2400" i="0" u="none" strike="noStrike" cap="none" dirty="0">
                <a:solidFill>
                  <a:schemeClr val="bg1">
                    <a:lumMod val="50000"/>
                  </a:schemeClr>
                </a:solidFill>
              </a:rPr>
              <a:t>Bulk of data from 2008 through 2014 </a:t>
            </a:r>
          </a:p>
          <a:p>
            <a:pPr marL="329184" lvl="0" indent="-316484">
              <a:spcBef>
                <a:spcPts val="0"/>
              </a:spcBef>
              <a:buClr>
                <a:schemeClr val="bg1">
                  <a:lumMod val="50000"/>
                </a:schemeClr>
              </a:buClr>
              <a:buSzPct val="100000"/>
            </a:pPr>
            <a:r>
              <a:rPr lang="en-US" sz="2400" i="0" u="none" strike="noStrike" cap="none" dirty="0">
                <a:solidFill>
                  <a:schemeClr val="bg1">
                    <a:lumMod val="50000"/>
                  </a:schemeClr>
                </a:solidFill>
              </a:rPr>
              <a:t>Rules built 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from </a:t>
            </a:r>
            <a:r>
              <a:rPr lang="en-US" sz="2400" i="0" u="none" strike="noStrike" cap="none" dirty="0">
                <a:solidFill>
                  <a:schemeClr val="bg1">
                    <a:lumMod val="50000"/>
                  </a:schemeClr>
                </a:solidFill>
              </a:rPr>
              <a:t>students with 4 years of high school data (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≈</a:t>
            </a:r>
            <a:r>
              <a:rPr lang="en-US" sz="2400" i="0" u="none" strike="noStrike" cap="none" dirty="0">
                <a:solidFill>
                  <a:schemeClr val="bg1">
                    <a:lumMod val="50000"/>
                  </a:schemeClr>
                </a:solidFill>
              </a:rPr>
              <a:t>25% of sample)</a:t>
            </a:r>
          </a:p>
          <a:p>
            <a:pPr marL="713224" lvl="1" indent="-316484">
              <a:spcBef>
                <a:spcPts val="0"/>
              </a:spcBef>
              <a:buClr>
                <a:schemeClr val="bg1">
                  <a:lumMod val="50000"/>
                </a:schemeClr>
              </a:buClr>
              <a:buSzPct val="100000"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70% probability of success </a:t>
            </a:r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or higher 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required for transfer placement</a:t>
            </a:r>
            <a:endParaRPr lang="en-US" sz="2400" i="0" u="none" strike="noStrike" cap="none" dirty="0">
              <a:solidFill>
                <a:schemeClr val="bg1">
                  <a:lumMod val="50000"/>
                </a:schemeClr>
              </a:solidFill>
            </a:endParaRPr>
          </a:p>
          <a:p>
            <a:pPr marL="329184" lvl="0" indent="-316484">
              <a:spcBef>
                <a:spcPts val="0"/>
              </a:spcBef>
              <a:buClr>
                <a:schemeClr val="bg1">
                  <a:lumMod val="50000"/>
                </a:schemeClr>
              </a:buClr>
              <a:buSzPct val="100000"/>
            </a:pP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 marL="329184" lvl="0" indent="-316484">
              <a:spcBef>
                <a:spcPts val="0"/>
              </a:spcBef>
              <a:buClr>
                <a:schemeClr val="bg1">
                  <a:lumMod val="50000"/>
                </a:schemeClr>
              </a:buClr>
              <a:buSzPct val="100000"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MMAP code (http://bit.ly/MMAP_code)</a:t>
            </a:r>
          </a:p>
          <a:p>
            <a:pPr marL="396740" lvl="1" indent="0">
              <a:spcBef>
                <a:spcPts val="0"/>
              </a:spcBef>
              <a:buClr>
                <a:schemeClr val="bg1">
                  <a:lumMod val="50000"/>
                </a:schemeClr>
              </a:buClr>
              <a:buSzPct val="100000"/>
              <a:buNone/>
            </a:pP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 marL="329184" lvl="0" indent="-316484">
              <a:spcBef>
                <a:spcPts val="0"/>
              </a:spcBef>
              <a:buClr>
                <a:schemeClr val="bg1">
                  <a:lumMod val="50000"/>
                </a:schemeClr>
              </a:buClr>
              <a:buSzPct val="100000"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R Tutorial (http://bit.ly/R_Tutorial)</a:t>
            </a:r>
          </a:p>
          <a:p>
            <a:pPr marL="12700" lvl="0" indent="0"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endParaRPr lang="en-US" sz="2000" i="0" u="none" strike="noStrike" cap="none" dirty="0">
              <a:solidFill>
                <a:srgbClr val="7F7F7F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000" b="0" i="0" u="none" strike="noStrike" cap="none" dirty="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02770238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87750" tIns="87750" rIns="87750" bIns="8775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25000"/>
              <a:buFont typeface="Arial"/>
              <a:buNone/>
            </a:pPr>
            <a:r>
              <a:rPr lang="en-US" sz="4224" b="1" i="0" u="none" strike="noStrike" cap="none" dirty="0">
                <a:solidFill>
                  <a:srgbClr val="F0783B"/>
                </a:solidFill>
                <a:latin typeface="Arial"/>
                <a:ea typeface="Arial"/>
                <a:cs typeface="Arial"/>
                <a:sym typeface="Arial"/>
              </a:rPr>
              <a:t>Variables Explored </a:t>
            </a:r>
            <a:r>
              <a:rPr lang="en-US" b="1" dirty="0"/>
              <a:t>in the Models</a:t>
            </a:r>
            <a:endParaRPr lang="en-US" sz="4224" b="1" i="0" u="none" strike="noStrike" cap="none" dirty="0">
              <a:solidFill>
                <a:srgbClr val="F0783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idx="1"/>
          </p:nvPr>
        </p:nvSpPr>
        <p:spPr>
          <a:xfrm>
            <a:off x="255976" y="1352454"/>
            <a:ext cx="11448662" cy="3876868"/>
          </a:xfrm>
          <a:prstGeom prst="rect">
            <a:avLst/>
          </a:prstGeom>
          <a:noFill/>
          <a:ln>
            <a:noFill/>
          </a:ln>
        </p:spPr>
        <p:txBody>
          <a:bodyPr lIns="87750" tIns="87750" rIns="87750" bIns="87750" anchor="t" anchorCtr="0">
            <a:noAutofit/>
          </a:bodyPr>
          <a:lstStyle/>
          <a:p>
            <a:pPr marL="438912" marR="0" lvl="0" indent="-2230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489"/>
              </a:buClr>
              <a:buSzPct val="100000"/>
              <a:buFont typeface="Arial"/>
              <a:buChar char="•"/>
            </a:pPr>
            <a:r>
              <a:rPr lang="en-US" sz="2800" b="0" i="0" u="none" strike="noStrike" cap="none" dirty="0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rPr>
              <a:t>High </a:t>
            </a:r>
            <a:r>
              <a:rPr lang="en-US" sz="2800" b="0" i="0" u="none" strike="noStrike" cap="none" dirty="0" smtClean="0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rPr>
              <a:t>school </a:t>
            </a:r>
            <a:r>
              <a:rPr lang="en-US" sz="2800" dirty="0"/>
              <a:t>u</a:t>
            </a:r>
            <a:r>
              <a:rPr lang="en-US" sz="2800" b="0" i="0" u="none" strike="noStrike" cap="none" dirty="0" smtClean="0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rPr>
              <a:t>nweighted </a:t>
            </a:r>
            <a:r>
              <a:rPr lang="en-US" sz="2800" dirty="0"/>
              <a:t>c</a:t>
            </a:r>
            <a:r>
              <a:rPr lang="en-US" sz="2800" b="0" i="0" u="none" strike="noStrike" cap="none" dirty="0" smtClean="0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rPr>
              <a:t>umulative </a:t>
            </a:r>
            <a:r>
              <a:rPr lang="en-US" sz="2800" b="0" i="0" u="none" strike="noStrike" cap="none" dirty="0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rPr>
              <a:t>GPA </a:t>
            </a:r>
          </a:p>
          <a:p>
            <a:pPr marL="438912" marR="0" lvl="0" indent="-2230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489"/>
              </a:buClr>
              <a:buSzPct val="100000"/>
              <a:buFont typeface="Arial"/>
              <a:buChar char="•"/>
            </a:pPr>
            <a:r>
              <a:rPr lang="en-US" sz="2800" b="0" i="0" u="none" strike="noStrike" cap="none" dirty="0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rPr>
              <a:t>Grades in high school courses</a:t>
            </a:r>
          </a:p>
          <a:p>
            <a:pPr marL="438912" marR="0" lvl="0" indent="-2230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489"/>
              </a:buClr>
              <a:buSzPct val="100000"/>
              <a:buFont typeface="Arial"/>
              <a:buChar char="•"/>
            </a:pPr>
            <a:r>
              <a:rPr lang="en-US" sz="2800" b="0" i="0" u="none" strike="noStrike" cap="none" dirty="0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rPr>
              <a:t>CST scores</a:t>
            </a:r>
          </a:p>
          <a:p>
            <a:pPr marL="438912" marR="0" lvl="0" indent="-2230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489"/>
              </a:buClr>
              <a:buSzPct val="100000"/>
              <a:buFont typeface="Arial"/>
              <a:buChar char="•"/>
            </a:pPr>
            <a:r>
              <a:rPr lang="en-US" sz="2800" b="0" i="0" u="none" strike="noStrike" cap="none" dirty="0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rPr>
              <a:t>Advanced Placement </a:t>
            </a:r>
            <a:r>
              <a:rPr lang="en-US" sz="2800" b="0" i="0" u="none" strike="noStrike" cap="none" dirty="0" smtClean="0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rPr>
              <a:t>(AP) course </a:t>
            </a:r>
            <a:r>
              <a:rPr lang="en-US" sz="2800" b="0" i="0" u="none" strike="noStrike" cap="none" dirty="0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rPr>
              <a:t>taking</a:t>
            </a:r>
          </a:p>
          <a:p>
            <a:pPr marL="438912" marR="0" lvl="0" indent="-2230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489"/>
              </a:buClr>
              <a:buSzPct val="100000"/>
              <a:buFont typeface="Arial"/>
              <a:buChar char="•"/>
            </a:pPr>
            <a:r>
              <a:rPr lang="en-US" sz="2800" b="0" i="0" u="none" strike="noStrike" cap="none" dirty="0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rPr>
              <a:t>Taking higher level courses</a:t>
            </a:r>
          </a:p>
          <a:p>
            <a:pPr marL="438912" marR="0" lvl="0" indent="-2230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489"/>
              </a:buClr>
              <a:buSzPct val="100000"/>
              <a:buFont typeface="Arial"/>
              <a:buChar char="•"/>
            </a:pPr>
            <a:r>
              <a:rPr lang="en-US" sz="2800" b="0" i="0" u="none" strike="noStrike" cap="none" dirty="0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rPr>
              <a:t>Delay between </a:t>
            </a:r>
            <a:r>
              <a:rPr lang="en-US" sz="2800" dirty="0" smtClean="0"/>
              <a:t>high school and community college</a:t>
            </a:r>
            <a:r>
              <a:rPr lang="en-US" sz="2800" b="0" i="0" u="none" strike="noStrike" cap="none" dirty="0" smtClean="0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lang="en-US" sz="2800" b="0" i="0" u="none" strike="noStrike" cap="none" dirty="0">
              <a:solidFill>
                <a:srgbClr val="85848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8912" marR="0" lvl="0" indent="-2230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489"/>
              </a:buClr>
              <a:buSzPct val="100000"/>
              <a:buFont typeface="Arial"/>
              <a:buChar char="•"/>
            </a:pPr>
            <a:r>
              <a:rPr lang="en-US" sz="2800" b="0" i="0" u="none" strike="noStrike" cap="none" dirty="0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rPr>
              <a:t>HS English types (expository, remedial, ESL)</a:t>
            </a:r>
          </a:p>
          <a:p>
            <a:pPr marL="438912" marR="0" lvl="0" indent="-2230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489"/>
              </a:buClr>
              <a:buSzPct val="100000"/>
              <a:buFont typeface="Arial"/>
              <a:buChar char="•"/>
            </a:pPr>
            <a:r>
              <a:rPr lang="en-US" sz="2800" b="0" i="0" u="none" strike="noStrike" cap="none" dirty="0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rPr>
              <a:t>HS </a:t>
            </a:r>
            <a:r>
              <a:rPr lang="en-US" sz="2800" b="0" i="0" u="none" strike="noStrike" cap="none" dirty="0" smtClean="0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rPr>
              <a:t>math </a:t>
            </a:r>
            <a:r>
              <a:rPr lang="en-US" sz="2800" b="0" i="0" u="none" strike="noStrike" cap="none" dirty="0">
                <a:solidFill>
                  <a:srgbClr val="858489"/>
                </a:solidFill>
                <a:latin typeface="Arial"/>
                <a:ea typeface="Arial"/>
                <a:cs typeface="Arial"/>
                <a:sym typeface="Arial"/>
              </a:rPr>
              <a:t>level (Elem Algebra, Integrated Algebra, Pre-Calculus)</a:t>
            </a:r>
          </a:p>
        </p:txBody>
      </p:sp>
    </p:spTree>
    <p:extLst>
      <p:ext uri="{BB962C8B-B14F-4D97-AF65-F5344CB8AC3E}">
        <p14:creationId xmlns:p14="http://schemas.microsoft.com/office/powerpoint/2010/main" val="151846115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/>
          <p:nvPr/>
        </p:nvSpPr>
        <p:spPr>
          <a:xfrm>
            <a:off x="5738292" y="3114409"/>
            <a:ext cx="228000" cy="354600"/>
          </a:xfrm>
          <a:prstGeom prst="rect">
            <a:avLst/>
          </a:prstGeom>
          <a:noFill/>
          <a:ln>
            <a:noFill/>
          </a:ln>
        </p:spPr>
        <p:txBody>
          <a:bodyPr lIns="87750" tIns="43850" rIns="87750" bIns="43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</a:p>
        </p:txBody>
      </p:sp>
      <p:sp>
        <p:nvSpPr>
          <p:cNvPr id="168" name="Shape 168"/>
          <p:cNvSpPr/>
          <p:nvPr/>
        </p:nvSpPr>
        <p:spPr>
          <a:xfrm>
            <a:off x="5738292" y="3114409"/>
            <a:ext cx="228000" cy="354600"/>
          </a:xfrm>
          <a:prstGeom prst="rect">
            <a:avLst/>
          </a:prstGeom>
          <a:noFill/>
          <a:ln>
            <a:noFill/>
          </a:ln>
        </p:spPr>
        <p:txBody>
          <a:bodyPr lIns="87750" tIns="43850" rIns="87750" bIns="43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7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</a:p>
        </p:txBody>
      </p:sp>
      <p:graphicFrame>
        <p:nvGraphicFramePr>
          <p:cNvPr id="169" name="Shape 169"/>
          <p:cNvGraphicFramePr/>
          <p:nvPr>
            <p:extLst>
              <p:ext uri="{D42A27DB-BD31-4B8C-83A1-F6EECF244321}">
                <p14:modId xmlns:p14="http://schemas.microsoft.com/office/powerpoint/2010/main" val="4207085564"/>
              </p:ext>
            </p:extLst>
          </p:nvPr>
        </p:nvGraphicFramePr>
        <p:xfrm>
          <a:off x="653143" y="1136470"/>
          <a:ext cx="10398050" cy="4210600"/>
        </p:xfrm>
        <a:graphic>
          <a:graphicData uri="http://schemas.openxmlformats.org/drawingml/2006/table">
            <a:tbl>
              <a:tblPr>
                <a:noFill/>
                <a:tableStyleId>{E6CCE8FF-94C7-4A7E-BED4-BB70B391B215}</a:tableStyleId>
              </a:tblPr>
              <a:tblGrid>
                <a:gridCol w="3296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4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6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9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000" b="1" i="0" u="none" strike="noStrike" cap="none" dirty="0">
                          <a:solidFill>
                            <a:srgbClr val="85848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Transfer Level Course</a:t>
                      </a:r>
                    </a:p>
                  </a:txBody>
                  <a:tcPr marL="6425" marR="6425" marT="64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000" b="1" i="0" u="none" strike="noStrike" cap="none" dirty="0">
                          <a:solidFill>
                            <a:srgbClr val="85848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Direct </a:t>
                      </a:r>
                      <a:r>
                        <a:rPr lang="en-US" sz="2000" b="1" i="0" u="none" strike="noStrike" cap="none" dirty="0" err="1">
                          <a:solidFill>
                            <a:srgbClr val="85848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Matriculant</a:t>
                      </a:r>
                      <a:endParaRPr lang="en-US" sz="2000" b="1" i="0" u="none" strike="noStrike" cap="none" dirty="0">
                        <a:solidFill>
                          <a:srgbClr val="85848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425" marR="6425" marT="64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000" b="1" i="0" u="none" strike="noStrike" cap="none" dirty="0">
                          <a:solidFill>
                            <a:srgbClr val="85848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Non-Direct </a:t>
                      </a:r>
                      <a:r>
                        <a:rPr lang="en-US" sz="2000" b="1" i="0" u="none" strike="noStrike" cap="none" dirty="0" err="1">
                          <a:solidFill>
                            <a:srgbClr val="85848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Matriculant</a:t>
                      </a:r>
                      <a:endParaRPr lang="en-US" sz="2000" b="1" i="0" u="none" strike="noStrike" cap="none" dirty="0">
                        <a:solidFill>
                          <a:srgbClr val="85848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425" marR="6425" marT="64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95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000" b="0" i="0" u="none" strike="noStrike" cap="none" dirty="0">
                          <a:solidFill>
                            <a:srgbClr val="85848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College Algebra (STEM)</a:t>
                      </a:r>
                    </a:p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0C0C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2000" b="0" i="0" u="none" strike="noStrike" cap="none" dirty="0">
                          <a:solidFill>
                            <a:srgbClr val="85848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Passed Algebra II  (or better)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endParaRPr sz="2000" b="0" i="0" u="none" strike="noStrike" cap="none" dirty="0">
                        <a:solidFill>
                          <a:srgbClr val="85848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425" marR="6425" marT="6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000" b="0" i="0" u="none" strike="noStrike" cap="none" dirty="0">
                          <a:solidFill>
                            <a:srgbClr val="85848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HS 11 GPA &gt;=3.2 OR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000" b="0" i="0" u="none" strike="noStrike" cap="none" dirty="0">
                          <a:solidFill>
                            <a:srgbClr val="85848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000" b="0" i="0" u="none" strike="noStrike" cap="none" dirty="0">
                          <a:solidFill>
                            <a:srgbClr val="85848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HS 11 GPA &gt;=2.9 AND Pre-Calculus C (or better)</a:t>
                      </a:r>
                    </a:p>
                  </a:txBody>
                  <a:tcPr marL="6425" marR="6425" marT="6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000" b="0" i="0" u="none" strike="noStrike" cap="none" dirty="0">
                          <a:solidFill>
                            <a:srgbClr val="85848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HS 12 GPA &gt;=3.2 OR      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endParaRPr sz="2000" b="0" i="0" u="none" strike="noStrike" cap="none" dirty="0">
                        <a:solidFill>
                          <a:srgbClr val="85848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000" b="0" i="0" u="none" strike="noStrike" cap="none" dirty="0">
                          <a:solidFill>
                            <a:srgbClr val="85848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HS 12 GPA &gt;=3.0 AND Pre-Calculus or Statistics (C or better)</a:t>
                      </a:r>
                    </a:p>
                  </a:txBody>
                  <a:tcPr marL="6425" marR="6425" marT="6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95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000" b="0" i="0" u="none" strike="noStrike" cap="none">
                          <a:solidFill>
                            <a:srgbClr val="85848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Statistics (General Education/Liberal Arts)</a:t>
                      </a:r>
                    </a:p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solidFill>
                            <a:srgbClr val="85848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Passed Algebra I (or better)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endParaRPr sz="2000" b="0" i="0" u="none" strike="noStrike" cap="none">
                        <a:solidFill>
                          <a:srgbClr val="85848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425" marR="6425" marT="6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000" b="0" i="0" u="none" strike="noStrike" cap="none" dirty="0">
                          <a:solidFill>
                            <a:srgbClr val="85848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HS 11 GPA &gt;=3.0 OR      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endParaRPr sz="2000" b="0" i="0" u="none" strike="noStrike" cap="none" dirty="0">
                        <a:solidFill>
                          <a:srgbClr val="85848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000" b="0" i="0" u="none" strike="noStrike" cap="none" dirty="0">
                          <a:solidFill>
                            <a:srgbClr val="85848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HS 11 GPA &gt;=2.3 AND Pre-Calculus C (or better)</a:t>
                      </a:r>
                    </a:p>
                  </a:txBody>
                  <a:tcPr marL="6425" marR="6425" marT="6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000" b="0" i="0" u="none" strike="noStrike" cap="none" dirty="0">
                          <a:solidFill>
                            <a:srgbClr val="85848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HS 12 GPA &gt;=3.0 OR      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endParaRPr sz="2000" b="0" i="0" u="none" strike="noStrike" cap="none" dirty="0">
                        <a:solidFill>
                          <a:srgbClr val="85848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000" b="0" i="0" u="none" strike="noStrike" cap="none" dirty="0">
                          <a:solidFill>
                            <a:srgbClr val="85848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HS 12 GPA &gt;=2.6 AND Pre-Calculus (C or better)</a:t>
                      </a:r>
                    </a:p>
                  </a:txBody>
                  <a:tcPr marL="6425" marR="6425" marT="6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9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000" b="0" i="0" u="none" strike="noStrike" cap="none">
                          <a:solidFill>
                            <a:srgbClr val="85848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English</a:t>
                      </a:r>
                    </a:p>
                  </a:txBody>
                  <a:tcPr marL="6425" marR="6425" marT="64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000" b="0" i="0" u="none" strike="noStrike" cap="none">
                          <a:solidFill>
                            <a:srgbClr val="85848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HS 11 GPA &gt;=2.6</a:t>
                      </a:r>
                    </a:p>
                  </a:txBody>
                  <a:tcPr marL="6425" marR="6425" marT="64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000" b="0" i="0" u="none" strike="noStrike" cap="none" dirty="0">
                          <a:solidFill>
                            <a:srgbClr val="85848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HS 12 GPA &gt;=2.6</a:t>
                      </a:r>
                    </a:p>
                  </a:txBody>
                  <a:tcPr marL="6425" marR="6425" marT="64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0" name="Shape 170"/>
          <p:cNvSpPr txBox="1">
            <a:spLocks noGrp="1"/>
          </p:cNvSpPr>
          <p:nvPr>
            <p:ph type="title"/>
          </p:nvPr>
        </p:nvSpPr>
        <p:spPr>
          <a:xfrm>
            <a:off x="91440" y="299813"/>
            <a:ext cx="11613198" cy="689700"/>
          </a:xfrm>
          <a:prstGeom prst="rect">
            <a:avLst/>
          </a:prstGeom>
          <a:noFill/>
          <a:ln>
            <a:noFill/>
          </a:ln>
        </p:spPr>
        <p:txBody>
          <a:bodyPr lIns="87750" tIns="43850" rIns="87750" bIns="438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US" sz="3600" b="1" i="0" u="none" strike="noStrike" cap="none" dirty="0">
                <a:solidFill>
                  <a:srgbClr val="F0783B"/>
                </a:solidFill>
                <a:latin typeface="Arial"/>
                <a:ea typeface="Arial"/>
                <a:cs typeface="Arial"/>
                <a:sym typeface="Arial"/>
              </a:rPr>
              <a:t>Transfer-Level Placement Recommendations</a:t>
            </a:r>
          </a:p>
        </p:txBody>
      </p:sp>
      <p:sp>
        <p:nvSpPr>
          <p:cNvPr id="171" name="Shape 171"/>
          <p:cNvSpPr txBox="1"/>
          <p:nvPr/>
        </p:nvSpPr>
        <p:spPr>
          <a:xfrm>
            <a:off x="3991173" y="5987230"/>
            <a:ext cx="3304500" cy="400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20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http://bit.ly/RulesMMAP</a:t>
            </a: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82433993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418" y="40954"/>
            <a:ext cx="9656326" cy="1228009"/>
          </a:xfrm>
        </p:spPr>
        <p:txBody>
          <a:bodyPr/>
          <a:lstStyle/>
          <a:p>
            <a:r>
              <a:rPr lang="en-US" dirty="0"/>
              <a:t>Transitions and </a:t>
            </a:r>
            <a:r>
              <a:rPr lang="en-US" dirty="0" smtClean="0"/>
              <a:t>Intersegmental </a:t>
            </a:r>
            <a:r>
              <a:rPr lang="en-US" dirty="0"/>
              <a:t>T</a:t>
            </a:r>
            <a:r>
              <a:rPr lang="en-US" dirty="0" smtClean="0"/>
              <a:t>rust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83976" y="1165643"/>
            <a:ext cx="5885024" cy="4242970"/>
          </a:xfrm>
        </p:spPr>
        <p:txBody>
          <a:bodyPr>
            <a:noAutofit/>
          </a:bodyPr>
          <a:lstStyle/>
          <a:p>
            <a:r>
              <a:rPr lang="en-US" sz="2400" dirty="0"/>
              <a:t>Within systems: highly reliable student progression within a sequence after successful completion (C or better)</a:t>
            </a:r>
          </a:p>
          <a:p>
            <a:r>
              <a:rPr lang="en-US" sz="2200" dirty="0"/>
              <a:t>HS to CCC transition:</a:t>
            </a:r>
          </a:p>
          <a:p>
            <a:pPr lvl="1"/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&gt;3/4 repeat one or more levels of math 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</a:rPr>
              <a:t>successfully completed 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in HS</a:t>
            </a:r>
          </a:p>
          <a:p>
            <a:pPr lvl="1"/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~1/2 repeat ≥ 2 levels of math</a:t>
            </a:r>
          </a:p>
          <a:p>
            <a:pPr lvl="1"/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African Americans &amp; Hispanics are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~ 60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% more likely to repeat</a:t>
            </a:r>
          </a:p>
          <a:p>
            <a:pPr lvl="1"/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Female students are ~20% more likely to repeat levels</a:t>
            </a: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>
              <a:solidFill>
                <a:srgbClr val="595959"/>
              </a:solidFill>
            </a:endParaRPr>
          </a:p>
        </p:txBody>
      </p:sp>
      <p:graphicFrame>
        <p:nvGraphicFramePr>
          <p:cNvPr id="9" name="Content Placeholder 5"/>
          <p:cNvGraphicFramePr>
            <a:graphicFrameLocks noGrp="1"/>
          </p:cNvGraphicFramePr>
          <p:nvPr>
            <p:ph sz="half" idx="10"/>
            <p:extLst>
              <p:ext uri="{D42A27DB-BD31-4B8C-83A1-F6EECF244321}">
                <p14:modId xmlns:p14="http://schemas.microsoft.com/office/powerpoint/2010/main" val="3241646945"/>
              </p:ext>
            </p:extLst>
          </p:nvPr>
        </p:nvGraphicFramePr>
        <p:xfrm>
          <a:off x="5969000" y="1165644"/>
          <a:ext cx="5190412" cy="4242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639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Graphic spid="9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Predictive </a:t>
            </a:r>
            <a:r>
              <a:rPr lang="en-US" sz="5400" dirty="0" smtClean="0"/>
              <a:t>Validity</a:t>
            </a:r>
            <a:r>
              <a:rPr lang="en-US" sz="5400" dirty="0"/>
              <a:t>: GPA vs. Test</a:t>
            </a:r>
          </a:p>
        </p:txBody>
      </p:sp>
    </p:spTree>
    <p:extLst>
      <p:ext uri="{BB962C8B-B14F-4D97-AF65-F5344CB8AC3E}">
        <p14:creationId xmlns:p14="http://schemas.microsoft.com/office/powerpoint/2010/main" val="214370380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17455</TotalTime>
  <Words>2923</Words>
  <Application>Microsoft Office PowerPoint</Application>
  <PresentationFormat>Custom</PresentationFormat>
  <Paragraphs>596</Paragraphs>
  <Slides>48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7" baseType="lpstr">
      <vt:lpstr>ＭＳ Ｐゴシック</vt:lpstr>
      <vt:lpstr>Arial</vt:lpstr>
      <vt:lpstr>Cabin</vt:lpstr>
      <vt:lpstr>Calibri</vt:lpstr>
      <vt:lpstr>Century Gothic</vt:lpstr>
      <vt:lpstr>Courier New</vt:lpstr>
      <vt:lpstr>Noto Sans Symbols</vt:lpstr>
      <vt:lpstr>Times New Roman</vt:lpstr>
      <vt:lpstr>Office Theme</vt:lpstr>
      <vt:lpstr>Placement in a  Post-AB 705 World</vt:lpstr>
      <vt:lpstr>Agenda</vt:lpstr>
      <vt:lpstr>AB 705 (Irwin) requirements</vt:lpstr>
      <vt:lpstr>Review of the Multiple Measures Assessment Project (MMAP)</vt:lpstr>
      <vt:lpstr>Data Set for the Models</vt:lpstr>
      <vt:lpstr>Variables Explored in the Models</vt:lpstr>
      <vt:lpstr>Transfer-Level Placement Recommendations</vt:lpstr>
      <vt:lpstr>Transitions and Intersegmental Trust</vt:lpstr>
      <vt:lpstr>Predictive Validity: GPA vs. Test</vt:lpstr>
      <vt:lpstr>Compass, Accuplacer, Asset – North Carolina</vt:lpstr>
      <vt:lpstr>Accuplacer, SAT, ACT - Alaska</vt:lpstr>
      <vt:lpstr> California Community Colleges Data</vt:lpstr>
      <vt:lpstr>Results from the Field</vt:lpstr>
      <vt:lpstr>PowerPoint Presentation</vt:lpstr>
      <vt:lpstr>Change in Transfer-Level Success After MMAP Implementation</vt:lpstr>
      <vt:lpstr>English throughput comparisons</vt:lpstr>
      <vt:lpstr>Math Throughput Comparisons</vt:lpstr>
      <vt:lpstr>Summary of Differences Between Students Placed Traditionally and Students Placed by MMAP</vt:lpstr>
      <vt:lpstr>Overall Summary</vt:lpstr>
      <vt:lpstr>Adapting MMAP to AB 705  It’s all about throughput.</vt:lpstr>
      <vt:lpstr>Adapting MMAP to AB 705</vt:lpstr>
      <vt:lpstr>What is a “Throughput Rate”?</vt:lpstr>
      <vt:lpstr>Transfer-Level English Throughput Rates</vt:lpstr>
      <vt:lpstr>Maximizing Throughput: English</vt:lpstr>
      <vt:lpstr>PowerPoint Presentation</vt:lpstr>
      <vt:lpstr>Statistics Throughput Rates</vt:lpstr>
      <vt:lpstr>Maximizing Throughput: Statistics</vt:lpstr>
      <vt:lpstr>The BSTEM ‘Intent Cohort’</vt:lpstr>
      <vt:lpstr>Identifying the Intent Cohort</vt:lpstr>
      <vt:lpstr>The BSTEM ‘Intent Cohort’</vt:lpstr>
      <vt:lpstr>PowerPoint Presentation</vt:lpstr>
      <vt:lpstr>Pre-Calculus Throughput Rates</vt:lpstr>
      <vt:lpstr>Maximizing Throughput: Pre-Calculus</vt:lpstr>
      <vt:lpstr>Pre-Calculus Lowest Node</vt:lpstr>
      <vt:lpstr>38% pass rate? Are you serious?</vt:lpstr>
      <vt:lpstr>Gateway Momentum in Math at Cuyamaca</vt:lpstr>
      <vt:lpstr>PowerPoint Presentation</vt:lpstr>
      <vt:lpstr>Successful Completion Within One Year vs. Corequisite Results by Testing Level - Tennessee</vt:lpstr>
      <vt:lpstr>PowerPoint Presentation</vt:lpstr>
      <vt:lpstr>Self-Reported HSGPA as Potential Backup</vt:lpstr>
      <vt:lpstr>GPA vs. Self-Reported HSGPA </vt:lpstr>
      <vt:lpstr>Self-Reported High School Transcript Data </vt:lpstr>
      <vt:lpstr>Preliminary Self-Report Analysis</vt:lpstr>
      <vt:lpstr>Preliminary Analysis: Medians GPA vs. Self-Reported HSGPA – CCC Apply </vt:lpstr>
      <vt:lpstr>Decay Function of the Predictive Validity of High School GPA: Math</vt:lpstr>
      <vt:lpstr>Decay Function of the Predictive Validity of High School GPA: English</vt:lpstr>
      <vt:lpstr>Discussion</vt:lpstr>
      <vt:lpstr>MMAP Research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Multiple Measures Assessment Project: The opportunity and adversity of increasing placement accuracy</dc:title>
  <dc:creator>Mallory Newell</dc:creator>
  <cp:lastModifiedBy>Carroll, Kathy</cp:lastModifiedBy>
  <cp:revision>157</cp:revision>
  <dcterms:modified xsi:type="dcterms:W3CDTF">2018-02-13T00:06:33Z</dcterms:modified>
</cp:coreProperties>
</file>